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05" r:id="rId4"/>
    <p:sldId id="259" r:id="rId5"/>
    <p:sldId id="260" r:id="rId6"/>
    <p:sldId id="261" r:id="rId7"/>
    <p:sldId id="293" r:id="rId8"/>
    <p:sldId id="262" r:id="rId9"/>
    <p:sldId id="294" r:id="rId10"/>
    <p:sldId id="263" r:id="rId11"/>
    <p:sldId id="264" r:id="rId12"/>
    <p:sldId id="265" r:id="rId13"/>
    <p:sldId id="266" r:id="rId14"/>
    <p:sldId id="295" r:id="rId15"/>
    <p:sldId id="267" r:id="rId16"/>
    <p:sldId id="268" r:id="rId17"/>
    <p:sldId id="269" r:id="rId18"/>
    <p:sldId id="296" r:id="rId19"/>
    <p:sldId id="270" r:id="rId20"/>
    <p:sldId id="297" r:id="rId21"/>
    <p:sldId id="271" r:id="rId22"/>
    <p:sldId id="272" r:id="rId23"/>
    <p:sldId id="273" r:id="rId24"/>
    <p:sldId id="274" r:id="rId25"/>
    <p:sldId id="275" r:id="rId26"/>
    <p:sldId id="298" r:id="rId27"/>
    <p:sldId id="276" r:id="rId28"/>
    <p:sldId id="277" r:id="rId29"/>
    <p:sldId id="278" r:id="rId30"/>
    <p:sldId id="299" r:id="rId31"/>
    <p:sldId id="279" r:id="rId32"/>
    <p:sldId id="281" r:id="rId33"/>
    <p:sldId id="282" r:id="rId34"/>
    <p:sldId id="283" r:id="rId35"/>
    <p:sldId id="300" r:id="rId36"/>
    <p:sldId id="284" r:id="rId37"/>
    <p:sldId id="301" r:id="rId38"/>
    <p:sldId id="285" r:id="rId39"/>
    <p:sldId id="302" r:id="rId40"/>
    <p:sldId id="286" r:id="rId41"/>
    <p:sldId id="287" r:id="rId42"/>
    <p:sldId id="303" r:id="rId43"/>
    <p:sldId id="288" r:id="rId44"/>
    <p:sldId id="289" r:id="rId45"/>
    <p:sldId id="290" r:id="rId46"/>
    <p:sldId id="291" r:id="rId47"/>
    <p:sldId id="304" r:id="rId48"/>
    <p:sldId id="292"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759E2B-1619-4398-AE79-C3F7806B8C3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3E6F770-E192-4551-8DEC-34F7B58EB09E}">
      <dgm:prSet/>
      <dgm:spPr>
        <a:scene3d>
          <a:camera prst="isometricOffAxis1Right"/>
          <a:lightRig rig="threePt" dir="t"/>
        </a:scene3d>
        <a:sp3d>
          <a:bevelT prst="angle"/>
        </a:sp3d>
      </dgm:spPr>
      <dgm:t>
        <a:bodyPr/>
        <a:lstStyle/>
        <a:p>
          <a:pPr rtl="0"/>
          <a:r>
            <a:rPr lang="es-CO" dirty="0" smtClean="0"/>
            <a:t>Cerca de mil años mas tarde, cuando Moisés estuvo por cuarenta días hablando con Dios en la cumbre del Monte Sinaí, Dios le ordenó esta ley, y Moisés la describió en un libro la cual mencionó en gran detalle, cuales animales eran limpios, aptos para el consumo humano y cuales no eran limpios, no aptos para el consumo humano.</a:t>
          </a:r>
          <a:endParaRPr lang="es-CO" dirty="0"/>
        </a:p>
      </dgm:t>
    </dgm:pt>
    <dgm:pt modelId="{E3F6F3A1-E6DC-42B4-BDA0-40CA63EBA68D}" type="parTrans" cxnId="{246EBD24-DF49-45D2-88F7-6E384F299E6B}">
      <dgm:prSet/>
      <dgm:spPr/>
      <dgm:t>
        <a:bodyPr/>
        <a:lstStyle/>
        <a:p>
          <a:endParaRPr lang="es-CO"/>
        </a:p>
      </dgm:t>
    </dgm:pt>
    <dgm:pt modelId="{7E47EAC9-8F06-49E5-8F1B-77BD3E65B09C}" type="sibTrans" cxnId="{246EBD24-DF49-45D2-88F7-6E384F299E6B}">
      <dgm:prSet/>
      <dgm:spPr/>
      <dgm:t>
        <a:bodyPr/>
        <a:lstStyle/>
        <a:p>
          <a:endParaRPr lang="es-CO"/>
        </a:p>
      </dgm:t>
    </dgm:pt>
    <dgm:pt modelId="{C6C79E0B-217B-4ABB-8115-308EF59BC991}" type="pres">
      <dgm:prSet presAssocID="{A2759E2B-1619-4398-AE79-C3F7806B8C3B}" presName="linear" presStyleCnt="0">
        <dgm:presLayoutVars>
          <dgm:animLvl val="lvl"/>
          <dgm:resizeHandles val="exact"/>
        </dgm:presLayoutVars>
      </dgm:prSet>
      <dgm:spPr/>
      <dgm:t>
        <a:bodyPr/>
        <a:lstStyle/>
        <a:p>
          <a:endParaRPr lang="es-CO"/>
        </a:p>
      </dgm:t>
    </dgm:pt>
    <dgm:pt modelId="{6BE2B229-334B-445A-98A7-D82DEE80281F}" type="pres">
      <dgm:prSet presAssocID="{33E6F770-E192-4551-8DEC-34F7B58EB09E}" presName="parentText" presStyleLbl="node1" presStyleIdx="0" presStyleCnt="1">
        <dgm:presLayoutVars>
          <dgm:chMax val="0"/>
          <dgm:bulletEnabled val="1"/>
        </dgm:presLayoutVars>
      </dgm:prSet>
      <dgm:spPr/>
      <dgm:t>
        <a:bodyPr/>
        <a:lstStyle/>
        <a:p>
          <a:endParaRPr lang="es-CO"/>
        </a:p>
      </dgm:t>
    </dgm:pt>
  </dgm:ptLst>
  <dgm:cxnLst>
    <dgm:cxn modelId="{23E7216B-C0EE-439A-B91C-8CBA72B42564}" type="presOf" srcId="{A2759E2B-1619-4398-AE79-C3F7806B8C3B}" destId="{C6C79E0B-217B-4ABB-8115-308EF59BC991}" srcOrd="0" destOrd="0" presId="urn:microsoft.com/office/officeart/2005/8/layout/vList2"/>
    <dgm:cxn modelId="{2D4E9424-6FE1-408E-B0E8-3070DD95DA5A}" type="presOf" srcId="{33E6F770-E192-4551-8DEC-34F7B58EB09E}" destId="{6BE2B229-334B-445A-98A7-D82DEE80281F}" srcOrd="0" destOrd="0" presId="urn:microsoft.com/office/officeart/2005/8/layout/vList2"/>
    <dgm:cxn modelId="{246EBD24-DF49-45D2-88F7-6E384F299E6B}" srcId="{A2759E2B-1619-4398-AE79-C3F7806B8C3B}" destId="{33E6F770-E192-4551-8DEC-34F7B58EB09E}" srcOrd="0" destOrd="0" parTransId="{E3F6F3A1-E6DC-42B4-BDA0-40CA63EBA68D}" sibTransId="{7E47EAC9-8F06-49E5-8F1B-77BD3E65B09C}"/>
    <dgm:cxn modelId="{74F0D9E8-98E9-40E0-8865-612994E93ABC}" type="presParOf" srcId="{C6C79E0B-217B-4ABB-8115-308EF59BC991}" destId="{6BE2B229-334B-445A-98A7-D82DEE80281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781846-6D6B-4806-A810-9ED26B30998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3EF60A7-1DC9-47F4-8E18-42CBC4C495C3}">
      <dgm:prSet/>
      <dgm:spPr>
        <a:scene3d>
          <a:camera prst="isometricOffAxis1Right"/>
          <a:lightRig rig="threePt" dir="t"/>
        </a:scene3d>
      </dgm:spPr>
      <dgm:t>
        <a:bodyPr/>
        <a:lstStyle/>
        <a:p>
          <a:pPr rtl="0"/>
          <a:r>
            <a:rPr lang="es-CO" dirty="0" smtClean="0"/>
            <a:t>Antes que los nuevos cielos y la nueva tierra sean establecidas, Jesús declara que el consumirá a estas personas quienes “</a:t>
          </a:r>
          <a:r>
            <a:rPr lang="es-CO" dirty="0" smtClean="0">
              <a:latin typeface="Agency FB" pitchFamily="34" charset="0"/>
            </a:rPr>
            <a:t>comen carne de cerdo y abominación y ratón </a:t>
          </a:r>
          <a:r>
            <a:rPr lang="es-CO" dirty="0" smtClean="0"/>
            <a:t>,” Ver </a:t>
          </a:r>
          <a:r>
            <a:rPr lang="es-CO" b="1" u="sng" dirty="0" smtClean="0"/>
            <a:t>(Isaías 66:17)</a:t>
          </a:r>
          <a:r>
            <a:rPr lang="es-CO" b="1" u="none" dirty="0" smtClean="0"/>
            <a:t>.  </a:t>
          </a:r>
          <a:r>
            <a:rPr lang="es-CO" dirty="0" smtClean="0"/>
            <a:t>Las palabras de Jesús demuestran que esta ley esta vigente para este tiempo. Él dijo: «</a:t>
          </a:r>
          <a:r>
            <a:rPr lang="es-CO" dirty="0" smtClean="0">
              <a:latin typeface="Agency FB" pitchFamily="34" charset="0"/>
            </a:rPr>
            <a:t>No penséis que he venido a abolir la Ley o los Profetas; no he venido a abolir, sino a cumplir</a:t>
          </a:r>
          <a:r>
            <a:rPr lang="es-CO" dirty="0" smtClean="0"/>
            <a:t>» </a:t>
          </a:r>
          <a:r>
            <a:rPr lang="es-CO" b="1" u="sng" dirty="0" smtClean="0"/>
            <a:t>Mat.5:17. </a:t>
          </a:r>
        </a:p>
        <a:p>
          <a:pPr rtl="0"/>
          <a:r>
            <a:rPr lang="es-CO" dirty="0" smtClean="0"/>
            <a:t>Ver los </a:t>
          </a:r>
          <a:r>
            <a:rPr lang="es-CO" b="1" u="sng" dirty="0" smtClean="0"/>
            <a:t>versos 18-20</a:t>
          </a:r>
          <a:r>
            <a:rPr lang="es-CO" b="1" dirty="0" smtClean="0"/>
            <a:t>.</a:t>
          </a:r>
          <a:endParaRPr lang="es-CO" dirty="0"/>
        </a:p>
      </dgm:t>
    </dgm:pt>
    <dgm:pt modelId="{0BC8AE7B-389E-4615-BC67-F5D560CB9D7C}" type="parTrans" cxnId="{E0CE1DAE-C19C-4087-A051-878EB2568CC4}">
      <dgm:prSet/>
      <dgm:spPr/>
      <dgm:t>
        <a:bodyPr/>
        <a:lstStyle/>
        <a:p>
          <a:endParaRPr lang="es-CO"/>
        </a:p>
      </dgm:t>
    </dgm:pt>
    <dgm:pt modelId="{02C1DD5A-9608-49DF-9ED7-306DAB8061E8}" type="sibTrans" cxnId="{E0CE1DAE-C19C-4087-A051-878EB2568CC4}">
      <dgm:prSet/>
      <dgm:spPr/>
      <dgm:t>
        <a:bodyPr/>
        <a:lstStyle/>
        <a:p>
          <a:endParaRPr lang="es-CO"/>
        </a:p>
      </dgm:t>
    </dgm:pt>
    <dgm:pt modelId="{55C05751-2617-4926-BB75-F2EA47597EC3}" type="pres">
      <dgm:prSet presAssocID="{3C781846-6D6B-4806-A810-9ED26B309981}" presName="linear" presStyleCnt="0">
        <dgm:presLayoutVars>
          <dgm:animLvl val="lvl"/>
          <dgm:resizeHandles val="exact"/>
        </dgm:presLayoutVars>
      </dgm:prSet>
      <dgm:spPr/>
      <dgm:t>
        <a:bodyPr/>
        <a:lstStyle/>
        <a:p>
          <a:endParaRPr lang="es-CO"/>
        </a:p>
      </dgm:t>
    </dgm:pt>
    <dgm:pt modelId="{62FA93A4-81A4-45D0-9AF5-904E204B41EA}" type="pres">
      <dgm:prSet presAssocID="{83EF60A7-1DC9-47F4-8E18-42CBC4C495C3}" presName="parentText" presStyleLbl="node1" presStyleIdx="0" presStyleCnt="1">
        <dgm:presLayoutVars>
          <dgm:chMax val="0"/>
          <dgm:bulletEnabled val="1"/>
        </dgm:presLayoutVars>
      </dgm:prSet>
      <dgm:spPr/>
      <dgm:t>
        <a:bodyPr/>
        <a:lstStyle/>
        <a:p>
          <a:endParaRPr lang="es-CO"/>
        </a:p>
      </dgm:t>
    </dgm:pt>
  </dgm:ptLst>
  <dgm:cxnLst>
    <dgm:cxn modelId="{E0CE1DAE-C19C-4087-A051-878EB2568CC4}" srcId="{3C781846-6D6B-4806-A810-9ED26B309981}" destId="{83EF60A7-1DC9-47F4-8E18-42CBC4C495C3}" srcOrd="0" destOrd="0" parTransId="{0BC8AE7B-389E-4615-BC67-F5D560CB9D7C}" sibTransId="{02C1DD5A-9608-49DF-9ED7-306DAB8061E8}"/>
    <dgm:cxn modelId="{54201FED-7E9A-4091-A1E6-C91BDCA53508}" type="presOf" srcId="{83EF60A7-1DC9-47F4-8E18-42CBC4C495C3}" destId="{62FA93A4-81A4-45D0-9AF5-904E204B41EA}" srcOrd="0" destOrd="0" presId="urn:microsoft.com/office/officeart/2005/8/layout/vList2"/>
    <dgm:cxn modelId="{4E2EF940-AFAD-4BFC-822A-36A8D1BBDB70}" type="presOf" srcId="{3C781846-6D6B-4806-A810-9ED26B309981}" destId="{55C05751-2617-4926-BB75-F2EA47597EC3}" srcOrd="0" destOrd="0" presId="urn:microsoft.com/office/officeart/2005/8/layout/vList2"/>
    <dgm:cxn modelId="{885B4588-4BA8-42A3-BEDD-81B518A9C4A6}" type="presParOf" srcId="{55C05751-2617-4926-BB75-F2EA47597EC3}" destId="{62FA93A4-81A4-45D0-9AF5-904E204B41E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D90D82-EC6A-42D7-B22A-2472E73CE0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ED9556D-96D3-4C8F-942A-561ADEAB7C80}">
      <dgm:prSet/>
      <dgm:spPr>
        <a:solidFill>
          <a:schemeClr val="bg2">
            <a:lumMod val="50000"/>
          </a:schemeClr>
        </a:solidFill>
        <a:scene3d>
          <a:camera prst="isometricOffAxis1Right"/>
          <a:lightRig rig="threePt" dir="t"/>
        </a:scene3d>
        <a:sp3d>
          <a:bevelT w="139700" h="139700" prst="divot"/>
        </a:sp3d>
      </dgm:spPr>
      <dgm:t>
        <a:bodyPr/>
        <a:lstStyle/>
        <a:p>
          <a:pPr algn="ctr" rtl="0"/>
          <a:r>
            <a:rPr lang="es-CO" b="1" dirty="0" smtClean="0"/>
            <a:t>El contexto de esta profecía es al final de la era, antes de que los cielos nuevos y la tierra nueva sean establecidos. </a:t>
          </a:r>
        </a:p>
        <a:p>
          <a:pPr algn="ctr" rtl="0"/>
          <a:r>
            <a:rPr lang="es-CO" b="1" dirty="0" smtClean="0"/>
            <a:t>Es decir, será la culminación del séptimo milenio. Esto nos dice que en este tiempo de la historia, el Señor espera que su pueblo obedezca sus leyes dietéticas. </a:t>
          </a:r>
          <a:endParaRPr lang="es-CO" b="1" dirty="0"/>
        </a:p>
      </dgm:t>
    </dgm:pt>
    <dgm:pt modelId="{AC0696F7-4B61-4AD5-9E38-831C7D3D567D}" type="parTrans" cxnId="{A1B8844E-F0EA-4DF3-9232-9B7DD5A31FA8}">
      <dgm:prSet/>
      <dgm:spPr/>
      <dgm:t>
        <a:bodyPr/>
        <a:lstStyle/>
        <a:p>
          <a:endParaRPr lang="es-CO"/>
        </a:p>
      </dgm:t>
    </dgm:pt>
    <dgm:pt modelId="{202B993F-CF85-4271-A235-164A2995DF70}" type="sibTrans" cxnId="{A1B8844E-F0EA-4DF3-9232-9B7DD5A31FA8}">
      <dgm:prSet/>
      <dgm:spPr/>
      <dgm:t>
        <a:bodyPr/>
        <a:lstStyle/>
        <a:p>
          <a:endParaRPr lang="es-CO"/>
        </a:p>
      </dgm:t>
    </dgm:pt>
    <dgm:pt modelId="{6201D96A-43B5-4627-8728-2D767CF3BA6F}" type="pres">
      <dgm:prSet presAssocID="{F8D90D82-EC6A-42D7-B22A-2472E73CE016}" presName="linear" presStyleCnt="0">
        <dgm:presLayoutVars>
          <dgm:animLvl val="lvl"/>
          <dgm:resizeHandles val="exact"/>
        </dgm:presLayoutVars>
      </dgm:prSet>
      <dgm:spPr/>
      <dgm:t>
        <a:bodyPr/>
        <a:lstStyle/>
        <a:p>
          <a:endParaRPr lang="es-CO"/>
        </a:p>
      </dgm:t>
    </dgm:pt>
    <dgm:pt modelId="{49BD45C1-1ED9-42D9-A07F-6AF33D7A0696}" type="pres">
      <dgm:prSet presAssocID="{AED9556D-96D3-4C8F-942A-561ADEAB7C80}" presName="parentText" presStyleLbl="node1" presStyleIdx="0" presStyleCnt="1">
        <dgm:presLayoutVars>
          <dgm:chMax val="0"/>
          <dgm:bulletEnabled val="1"/>
        </dgm:presLayoutVars>
      </dgm:prSet>
      <dgm:spPr/>
      <dgm:t>
        <a:bodyPr/>
        <a:lstStyle/>
        <a:p>
          <a:endParaRPr lang="es-CO"/>
        </a:p>
      </dgm:t>
    </dgm:pt>
  </dgm:ptLst>
  <dgm:cxnLst>
    <dgm:cxn modelId="{75ADF450-2D52-4DC4-A88E-C0CC70415AB0}" type="presOf" srcId="{AED9556D-96D3-4C8F-942A-561ADEAB7C80}" destId="{49BD45C1-1ED9-42D9-A07F-6AF33D7A0696}" srcOrd="0" destOrd="0" presId="urn:microsoft.com/office/officeart/2005/8/layout/vList2"/>
    <dgm:cxn modelId="{A1B8844E-F0EA-4DF3-9232-9B7DD5A31FA8}" srcId="{F8D90D82-EC6A-42D7-B22A-2472E73CE016}" destId="{AED9556D-96D3-4C8F-942A-561ADEAB7C80}" srcOrd="0" destOrd="0" parTransId="{AC0696F7-4B61-4AD5-9E38-831C7D3D567D}" sibTransId="{202B993F-CF85-4271-A235-164A2995DF70}"/>
    <dgm:cxn modelId="{084AE308-88F0-4B21-9ED4-0E72622C0947}" type="presOf" srcId="{F8D90D82-EC6A-42D7-B22A-2472E73CE016}" destId="{6201D96A-43B5-4627-8728-2D767CF3BA6F}" srcOrd="0" destOrd="0" presId="urn:microsoft.com/office/officeart/2005/8/layout/vList2"/>
    <dgm:cxn modelId="{4ABAA292-5A51-4027-95F1-FFDC2B52375A}" type="presParOf" srcId="{6201D96A-43B5-4627-8728-2D767CF3BA6F}" destId="{49BD45C1-1ED9-42D9-A07F-6AF33D7A06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E2B229-334B-445A-98A7-D82DEE80281F}">
      <dsp:nvSpPr>
        <dsp:cNvPr id="0" name=""/>
        <dsp:cNvSpPr/>
      </dsp:nvSpPr>
      <dsp:spPr>
        <a:xfrm>
          <a:off x="0" y="14619"/>
          <a:ext cx="5266928" cy="393119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scene3d>
          <a:camera prst="isometricOffAxis1Righ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Cerca de mil años mas tarde, cuando Moisés estuvo por cuarenta días hablando con Dios en la cumbre del Monte Sinaí, Dios le ordenó esta ley, y Moisés la describió en un libro la cual mencionó en gran detalle, cuales animales eran limpios, aptos para el consumo humano y cuales no eran limpios, no aptos para el consumo humano.</a:t>
          </a:r>
          <a:endParaRPr lang="es-CO" sz="2400" kern="1200" dirty="0"/>
        </a:p>
      </dsp:txBody>
      <dsp:txXfrm>
        <a:off x="191905" y="206524"/>
        <a:ext cx="4883118" cy="35473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06/11/2015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Layout" Target="../diagrams/layout2.xml"/><Relationship Id="rId7" Type="http://schemas.openxmlformats.org/officeDocument/2006/relationships/image" Target="../media/image27.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diagramLayout" Target="../diagrams/layout3.xml"/><Relationship Id="rId7" Type="http://schemas.openxmlformats.org/officeDocument/2006/relationships/image" Target="../media/image2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764704"/>
            <a:ext cx="7772400" cy="1470025"/>
          </a:xfrm>
          <a:solidFill>
            <a:schemeClr val="tx1">
              <a:lumMod val="95000"/>
              <a:lumOff val="5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solidFill>
                  <a:schemeClr val="bg1"/>
                </a:solidFill>
                <a:latin typeface="Algerian" pitchFamily="82" charset="0"/>
              </a:rPr>
              <a:t>LAS LEYES DIETETICAS</a:t>
            </a:r>
            <a:endParaRPr lang="es-CO" dirty="0">
              <a:solidFill>
                <a:schemeClr val="bg1"/>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3759" y="2497218"/>
            <a:ext cx="2880320" cy="3020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365104"/>
            <a:ext cx="2880320" cy="1865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4365104"/>
            <a:ext cx="2664296" cy="1865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5400000">
            <a:off x="4487416" y="5038328"/>
            <a:ext cx="457200" cy="2880320"/>
          </a:xfrm>
          <a:prstGeom prst="flowChartCollate">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28609420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effectLst>
            <a:glow rad="228600">
              <a:schemeClr val="accent2">
                <a:satMod val="175000"/>
                <a:alpha val="40000"/>
              </a:schemeClr>
            </a:glow>
          </a:effectLst>
          <a:scene3d>
            <a:camera prst="orthographicFront"/>
            <a:lightRig rig="threePt" dir="t"/>
          </a:scene3d>
          <a:sp3d>
            <a:bevelT prst="angle"/>
          </a:sp3d>
        </p:spPr>
        <p:txBody>
          <a:bodyPr>
            <a:normAutofit/>
          </a:bodyPr>
          <a:lstStyle/>
          <a:p>
            <a:r>
              <a:rPr lang="es-CO" sz="5400" b="1" dirty="0"/>
              <a:t>LAS LEYES DIETETICAS</a:t>
            </a:r>
          </a:p>
        </p:txBody>
      </p:sp>
      <p:sp>
        <p:nvSpPr>
          <p:cNvPr id="3" name="2 Marcador de contenido"/>
          <p:cNvSpPr>
            <a:spLocks noGrp="1"/>
          </p:cNvSpPr>
          <p:nvPr>
            <p:ph idx="1"/>
          </p:nvPr>
        </p:nvSpPr>
        <p:spPr>
          <a:xfrm>
            <a:off x="457200" y="1600201"/>
            <a:ext cx="8229600" cy="2620888"/>
          </a:xfrm>
        </p:spPr>
        <p:txBody>
          <a:bodyPr>
            <a:normAutofit fontScale="92500"/>
          </a:bodyPr>
          <a:lstStyle/>
          <a:p>
            <a:pPr marL="0" indent="0">
              <a:buNone/>
            </a:pPr>
            <a:r>
              <a:rPr lang="es-CO" sz="4200" b="1" dirty="0" smtClean="0"/>
              <a:t>Introducción: </a:t>
            </a:r>
          </a:p>
          <a:p>
            <a:pPr marL="0" indent="0">
              <a:buNone/>
            </a:pPr>
            <a:r>
              <a:rPr lang="es-CO" sz="3000" dirty="0" smtClean="0"/>
              <a:t>Quiero aclara que </a:t>
            </a:r>
            <a:r>
              <a:rPr lang="es-CO" sz="3000" dirty="0"/>
              <a:t>e</a:t>
            </a:r>
            <a:r>
              <a:rPr lang="es-CO" sz="3000" dirty="0" smtClean="0"/>
              <a:t>l </a:t>
            </a:r>
            <a:r>
              <a:rPr lang="es-CO" sz="3000" dirty="0"/>
              <a:t>propósito de este artículo no es condenar o insultar a aquellos quienes mantienen la enseñanza Cristiana de que las leyes dietéticas de Dios están abolidas bajo el Nuevo Pacto. </a:t>
            </a:r>
            <a:endParaRPr lang="es-CO" sz="3000" dirty="0" smtClean="0"/>
          </a:p>
        </p:txBody>
      </p:sp>
      <p:sp>
        <p:nvSpPr>
          <p:cNvPr id="4" name="3 Rectángulo"/>
          <p:cNvSpPr/>
          <p:nvPr/>
        </p:nvSpPr>
        <p:spPr>
          <a:xfrm>
            <a:off x="611560" y="4319516"/>
            <a:ext cx="5904656" cy="2308324"/>
          </a:xfrm>
          <a:prstGeom prst="rect">
            <a:avLst/>
          </a:prstGeom>
          <a:scene3d>
            <a:camera prst="isometricOffAxis1Right"/>
            <a:lightRig rig="threePt" dir="t"/>
          </a:scene3d>
        </p:spPr>
        <p:txBody>
          <a:bodyPr wrap="square">
            <a:spAutoFit/>
          </a:bodyPr>
          <a:lstStyle/>
          <a:p>
            <a:r>
              <a:rPr lang="es-CO" sz="2400" b="1" dirty="0">
                <a:solidFill>
                  <a:srgbClr val="FF0000"/>
                </a:solidFill>
              </a:rPr>
              <a:t>El propósito de este artículo es examinar los pasajes del Nuevo Testamento que son citados comúnmente para apoyar esta enseñanza, y demostrar que estos pasajes realmente no enseñan lo que la mayoría de los Cristianos piensan que estos enseñan.</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319516"/>
            <a:ext cx="2088232" cy="2205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01067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noAutofit/>
          </a:bodyPr>
          <a:lstStyle/>
          <a:p>
            <a:r>
              <a:rPr lang="es-CO" sz="4000" b="1" dirty="0" smtClean="0"/>
              <a:t>¿Cuál fue el régimen establecido por Dios desde la creación? </a:t>
            </a:r>
            <a:endParaRPr lang="es-CO" sz="4000" b="1" dirty="0"/>
          </a:p>
        </p:txBody>
      </p:sp>
      <p:sp>
        <p:nvSpPr>
          <p:cNvPr id="3" name="2 Marcador de contenido"/>
          <p:cNvSpPr>
            <a:spLocks noGrp="1"/>
          </p:cNvSpPr>
          <p:nvPr>
            <p:ph idx="1"/>
          </p:nvPr>
        </p:nvSpPr>
        <p:spPr>
          <a:xfrm>
            <a:off x="457200" y="1600200"/>
            <a:ext cx="8229600" cy="4997152"/>
          </a:xfrm>
          <a:solidFill>
            <a:schemeClr val="accent1">
              <a:lumMod val="20000"/>
              <a:lumOff val="80000"/>
            </a:schemeClr>
          </a:solidFill>
        </p:spPr>
        <p:txBody>
          <a:bodyPr>
            <a:normAutofit fontScale="77500" lnSpcReduction="20000"/>
          </a:bodyPr>
          <a:lstStyle/>
          <a:p>
            <a:pPr marL="0" indent="0">
              <a:buNone/>
            </a:pPr>
            <a:r>
              <a:rPr lang="es-CO" b="1" u="sng" dirty="0" smtClean="0"/>
              <a:t>Antes de que surgiera el pecado</a:t>
            </a:r>
            <a:r>
              <a:rPr lang="es-CO" dirty="0" smtClean="0"/>
              <a:t>:</a:t>
            </a:r>
          </a:p>
          <a:p>
            <a:pPr marL="0" indent="0">
              <a:buNone/>
            </a:pPr>
            <a:r>
              <a:rPr lang="es-CO" b="1" dirty="0" smtClean="0">
                <a:solidFill>
                  <a:srgbClr val="FF0000"/>
                </a:solidFill>
              </a:rPr>
              <a:t>Génesis </a:t>
            </a:r>
            <a:r>
              <a:rPr lang="es-CO" b="1" dirty="0">
                <a:solidFill>
                  <a:srgbClr val="FF0000"/>
                </a:solidFill>
              </a:rPr>
              <a:t>1:29</a:t>
            </a:r>
            <a:r>
              <a:rPr lang="es-CO" dirty="0"/>
              <a:t>. </a:t>
            </a:r>
            <a:r>
              <a:rPr lang="es-CO" sz="3000" dirty="0"/>
              <a:t>Después dijo Dios: </a:t>
            </a:r>
            <a:r>
              <a:rPr lang="es-CO" sz="3000" dirty="0" smtClean="0"/>
              <a:t>«Mirad</a:t>
            </a:r>
            <a:r>
              <a:rPr lang="es-CO" sz="3000" dirty="0"/>
              <a:t>, os he dado toda planta que da semilla, que está sobre toda la tierra, así como todo árbol en que hay fruto y da semilla. De todo esto podréis </a:t>
            </a:r>
            <a:r>
              <a:rPr lang="es-CO" sz="3000" dirty="0" smtClean="0"/>
              <a:t>comer».</a:t>
            </a:r>
          </a:p>
          <a:p>
            <a:pPr marL="0" indent="0">
              <a:buNone/>
            </a:pPr>
            <a:endParaRPr lang="es-CO" dirty="0" smtClean="0"/>
          </a:p>
          <a:p>
            <a:pPr marL="0" indent="0">
              <a:buNone/>
            </a:pPr>
            <a:r>
              <a:rPr lang="es-CO" sz="3500" b="1" u="sng" dirty="0" smtClean="0"/>
              <a:t>Toda clase de animales y aves</a:t>
            </a:r>
            <a:r>
              <a:rPr lang="es-CO" dirty="0" smtClean="0"/>
              <a:t>:</a:t>
            </a:r>
          </a:p>
          <a:p>
            <a:pPr marL="0" indent="0">
              <a:buNone/>
            </a:pPr>
            <a:r>
              <a:rPr lang="es-CO" b="1" dirty="0" smtClean="0">
                <a:solidFill>
                  <a:srgbClr val="FF0000"/>
                </a:solidFill>
              </a:rPr>
              <a:t>Génesis 1:30.</a:t>
            </a:r>
            <a:r>
              <a:rPr lang="es-CO" dirty="0" smtClean="0"/>
              <a:t> </a:t>
            </a:r>
            <a:r>
              <a:rPr lang="es-CO" dirty="0"/>
              <a:t>"</a:t>
            </a:r>
            <a:r>
              <a:rPr lang="es-CO" sz="3000" dirty="0"/>
              <a:t>Pero a toda bestia de la tierra, a todas las aves de los cielos y a todo lo que tiene vida y se arrastra sobre la tierra, les doy toda planta verde para comer</a:t>
            </a:r>
            <a:r>
              <a:rPr lang="es-CO" sz="3000" dirty="0" smtClean="0"/>
              <a:t>". </a:t>
            </a:r>
            <a:r>
              <a:rPr lang="es-CO" sz="3000" dirty="0"/>
              <a:t>Y fue así. </a:t>
            </a:r>
            <a:endParaRPr lang="es-CO" sz="3000" dirty="0" smtClean="0"/>
          </a:p>
          <a:p>
            <a:pPr marL="0" indent="0">
              <a:buNone/>
            </a:pPr>
            <a:endParaRPr lang="es-CO" sz="3000" dirty="0" smtClean="0"/>
          </a:p>
          <a:p>
            <a:pPr marL="0" indent="0">
              <a:buNone/>
            </a:pPr>
            <a:r>
              <a:rPr lang="es-CO" sz="3800" b="1" u="sng" dirty="0" smtClean="0"/>
              <a:t>Después del pecado:</a:t>
            </a:r>
          </a:p>
          <a:p>
            <a:pPr marL="0" indent="0">
              <a:buNone/>
            </a:pPr>
            <a:r>
              <a:rPr lang="es-CO" sz="3800" b="1" dirty="0" smtClean="0">
                <a:solidFill>
                  <a:srgbClr val="FF0000"/>
                </a:solidFill>
              </a:rPr>
              <a:t>Génesis </a:t>
            </a:r>
            <a:r>
              <a:rPr lang="es-CO" sz="3800" b="1" dirty="0">
                <a:solidFill>
                  <a:srgbClr val="FF0000"/>
                </a:solidFill>
              </a:rPr>
              <a:t>3:18. </a:t>
            </a:r>
            <a:r>
              <a:rPr lang="es-CO" sz="3800" dirty="0" smtClean="0"/>
              <a:t>«comerás </a:t>
            </a:r>
            <a:r>
              <a:rPr lang="es-CO" sz="3800" dirty="0"/>
              <a:t>plantas del </a:t>
            </a:r>
            <a:r>
              <a:rPr lang="es-CO" sz="3800" dirty="0" smtClean="0"/>
              <a:t>campo».</a:t>
            </a:r>
            <a:endParaRPr lang="es-CO" sz="3800" dirty="0"/>
          </a:p>
        </p:txBody>
      </p:sp>
    </p:spTree>
    <p:extLst>
      <p:ext uri="{BB962C8B-B14F-4D97-AF65-F5344CB8AC3E}">
        <p14:creationId xmlns:p14="http://schemas.microsoft.com/office/powerpoint/2010/main" val="299467919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10000"/>
          </a:bodyPr>
          <a:lstStyle/>
          <a:p>
            <a:pPr marL="0" indent="0">
              <a:buNone/>
            </a:pPr>
            <a:r>
              <a:rPr lang="es-CO" sz="3000" b="1" u="sng" dirty="0" smtClean="0"/>
              <a:t>Después del diluvio</a:t>
            </a:r>
            <a:r>
              <a:rPr lang="es-CO" sz="3000" b="1" dirty="0" smtClean="0"/>
              <a:t>: </a:t>
            </a:r>
            <a:r>
              <a:rPr lang="es-CO" sz="2800" dirty="0" smtClean="0"/>
              <a:t>La </a:t>
            </a:r>
            <a:r>
              <a:rPr lang="es-CO" sz="2800" dirty="0"/>
              <a:t>Biblia nos enseña que había una distinción entre los animales que se consideraban limpios y no limpios </a:t>
            </a:r>
            <a:r>
              <a:rPr lang="es-CO" sz="2800" dirty="0" smtClean="0"/>
              <a:t>unos diez siglos antes que esta ley le fuese </a:t>
            </a:r>
            <a:r>
              <a:rPr lang="es-CO" sz="2800" dirty="0"/>
              <a:t>dada a Moisés. </a:t>
            </a:r>
            <a:endParaRPr lang="es-CO" sz="2800" dirty="0" smtClean="0"/>
          </a:p>
          <a:p>
            <a:endParaRPr lang="es-CO" sz="2800" dirty="0" smtClean="0"/>
          </a:p>
          <a:p>
            <a:r>
              <a:rPr lang="es-CO" sz="2800" dirty="0" smtClean="0"/>
              <a:t>Esta </a:t>
            </a:r>
            <a:r>
              <a:rPr lang="es-CO" sz="2800" dirty="0"/>
              <a:t>distinción entre animales limpios y no limpios es mencionada </a:t>
            </a:r>
            <a:r>
              <a:rPr lang="es-CO" sz="2800" dirty="0" smtClean="0"/>
              <a:t>en la historia del diluvio en </a:t>
            </a:r>
            <a:r>
              <a:rPr lang="es-CO" sz="2800" dirty="0">
                <a:solidFill>
                  <a:srgbClr val="FF0000"/>
                </a:solidFill>
              </a:rPr>
              <a:t>Génesis 7:2</a:t>
            </a:r>
            <a:r>
              <a:rPr lang="es-CO" sz="2800" dirty="0"/>
              <a:t>. </a:t>
            </a:r>
            <a:r>
              <a:rPr lang="es-CO" sz="2800" dirty="0" smtClean="0"/>
              <a:t>«</a:t>
            </a:r>
            <a:r>
              <a:rPr lang="es-CO" sz="2800" dirty="0" smtClean="0">
                <a:latin typeface="Agency FB" pitchFamily="34" charset="0"/>
              </a:rPr>
              <a:t>De </a:t>
            </a:r>
            <a:r>
              <a:rPr lang="es-CO" sz="2800" dirty="0">
                <a:latin typeface="Agency FB" pitchFamily="34" charset="0"/>
              </a:rPr>
              <a:t>todo animal limpio te tomarás de siete pares, macho y su hembra; mas de los animales que no son limpios, dos, macho y su </a:t>
            </a:r>
            <a:r>
              <a:rPr lang="es-CO" sz="2800" dirty="0" smtClean="0">
                <a:latin typeface="Agency FB" pitchFamily="34" charset="0"/>
              </a:rPr>
              <a:t>hembra</a:t>
            </a:r>
            <a:r>
              <a:rPr lang="es-CO" sz="2800" dirty="0" smtClean="0"/>
              <a:t>»</a:t>
            </a:r>
          </a:p>
          <a:p>
            <a:r>
              <a:rPr lang="es-CO" sz="2800" dirty="0" smtClean="0"/>
              <a:t> </a:t>
            </a:r>
            <a:r>
              <a:rPr lang="es-CO" sz="2800" dirty="0" smtClean="0">
                <a:solidFill>
                  <a:srgbClr val="FF0000"/>
                </a:solidFill>
              </a:rPr>
              <a:t>Génesis 8:20</a:t>
            </a:r>
            <a:r>
              <a:rPr lang="es-CO" sz="2800" dirty="0"/>
              <a:t>. </a:t>
            </a:r>
            <a:r>
              <a:rPr lang="es-CO" sz="2800" dirty="0" smtClean="0"/>
              <a:t>«</a:t>
            </a:r>
            <a:r>
              <a:rPr lang="es-CO" sz="2800" dirty="0" smtClean="0">
                <a:latin typeface="Agency FB" pitchFamily="34" charset="0"/>
              </a:rPr>
              <a:t>Y </a:t>
            </a:r>
            <a:r>
              <a:rPr lang="es-CO" sz="2800" dirty="0">
                <a:latin typeface="Agency FB" pitchFamily="34" charset="0"/>
              </a:rPr>
              <a:t>edificó Noé [un] altar al SEÑOR y tomó de todo animal limpio y de toda ave limpia, y ofreció holocausto en el </a:t>
            </a:r>
            <a:r>
              <a:rPr lang="es-CO" sz="2800" dirty="0" smtClean="0">
                <a:latin typeface="Agency FB" pitchFamily="34" charset="0"/>
              </a:rPr>
              <a:t>altar</a:t>
            </a:r>
            <a:r>
              <a:rPr lang="es-CO" sz="2800" dirty="0" smtClean="0"/>
              <a:t>».</a:t>
            </a:r>
          </a:p>
          <a:p>
            <a:pPr marL="0" indent="0">
              <a:buNone/>
            </a:pPr>
            <a:endParaRPr lang="es-CO" sz="2800" dirty="0" smtClean="0"/>
          </a:p>
          <a:p>
            <a:pPr marL="0" indent="0">
              <a:buNone/>
            </a:pPr>
            <a:r>
              <a:rPr lang="es-CO" sz="2800" dirty="0" smtClean="0"/>
              <a:t>Noten que se </a:t>
            </a:r>
            <a:r>
              <a:rPr lang="es-CO" sz="2800" dirty="0"/>
              <a:t>nos dice cuales animales eran considerados limpios y no limpios, pero es obvio que Noé sabía la diferencia.</a:t>
            </a:r>
          </a:p>
          <a:p>
            <a:endParaRPr lang="es-CO" dirty="0"/>
          </a:p>
        </p:txBody>
      </p:sp>
    </p:spTree>
    <p:extLst>
      <p:ext uri="{BB962C8B-B14F-4D97-AF65-F5344CB8AC3E}">
        <p14:creationId xmlns:p14="http://schemas.microsoft.com/office/powerpoint/2010/main" val="24692770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618635932"/>
              </p:ext>
            </p:extLst>
          </p:nvPr>
        </p:nvGraphicFramePr>
        <p:xfrm>
          <a:off x="457200" y="332656"/>
          <a:ext cx="5266928" cy="39604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2160" y="332656"/>
            <a:ext cx="288032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18689" y="4534772"/>
            <a:ext cx="6048672" cy="1815882"/>
          </a:xfrm>
          <a:prstGeom prst="rect">
            <a:avLst/>
          </a:prstGeom>
          <a:scene3d>
            <a:camera prst="isometricOffAxis1Right"/>
            <a:lightRig rig="threePt" dir="t"/>
          </a:scene3d>
        </p:spPr>
        <p:txBody>
          <a:bodyPr wrap="square">
            <a:spAutoFit/>
          </a:bodyPr>
          <a:lstStyle/>
          <a:p>
            <a:r>
              <a:rPr lang="es-CO" sz="2800" b="1" dirty="0">
                <a:solidFill>
                  <a:srgbClr val="FF0000"/>
                </a:solidFill>
              </a:rPr>
              <a:t>El capítulo entero de Levíticos 11 es dedicado a este tema. Una versión mas corta de esta lista es repetida en Deuteronomio 14 .</a:t>
            </a:r>
          </a:p>
        </p:txBody>
      </p:sp>
    </p:spTree>
    <p:extLst>
      <p:ext uri="{BB962C8B-B14F-4D97-AF65-F5344CB8AC3E}">
        <p14:creationId xmlns:p14="http://schemas.microsoft.com/office/powerpoint/2010/main" val="42458238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3"/>
            <a:ext cx="8229600" cy="2016224"/>
          </a:xfrm>
          <a:solidFill>
            <a:schemeClr val="accent4">
              <a:lumMod val="60000"/>
              <a:lumOff val="40000"/>
            </a:schemeClr>
          </a:solidFill>
        </p:spPr>
        <p:txBody>
          <a:bodyPr>
            <a:normAutofit fontScale="92500" lnSpcReduction="10000"/>
          </a:bodyPr>
          <a:lstStyle/>
          <a:p>
            <a:pPr marL="0" indent="0">
              <a:buNone/>
            </a:pPr>
            <a:r>
              <a:rPr lang="es-CO" sz="3000" dirty="0" smtClean="0"/>
              <a:t>Los Judíos </a:t>
            </a:r>
            <a:r>
              <a:rPr lang="es-CO" sz="3000" dirty="0"/>
              <a:t>Ortodoxos toman estos mandamientos literalmente, y </a:t>
            </a:r>
            <a:r>
              <a:rPr lang="es-CO" sz="3000" u="sng" dirty="0"/>
              <a:t>no comen cerdo, mariscos, o algunas de las otras carnes </a:t>
            </a:r>
            <a:r>
              <a:rPr lang="es-CO" sz="3000" u="sng" dirty="0" smtClean="0"/>
              <a:t>prohibidas</a:t>
            </a:r>
            <a:r>
              <a:rPr lang="es-CO" sz="3000" dirty="0" smtClean="0"/>
              <a:t>. </a:t>
            </a:r>
            <a:r>
              <a:rPr lang="es-CO" sz="3000" dirty="0"/>
              <a:t>Los Cristianos, por otro lado, piensan que no hay nada de malo con comer estas cosas. </a:t>
            </a:r>
            <a:endParaRPr lang="es-CO" sz="3000" dirty="0" smtClean="0"/>
          </a:p>
        </p:txBody>
      </p:sp>
      <p:sp>
        <p:nvSpPr>
          <p:cNvPr id="4" name="3 Rectángulo"/>
          <p:cNvSpPr/>
          <p:nvPr/>
        </p:nvSpPr>
        <p:spPr>
          <a:xfrm>
            <a:off x="986677" y="2780928"/>
            <a:ext cx="7508464" cy="2215991"/>
          </a:xfrm>
          <a:prstGeom prst="rect">
            <a:avLst/>
          </a:prstGeom>
          <a:scene3d>
            <a:camera prst="isometricOffAxis1Right"/>
            <a:lightRig rig="threePt" dir="t"/>
          </a:scene3d>
        </p:spPr>
        <p:txBody>
          <a:bodyPr wrap="square">
            <a:spAutoFit/>
          </a:bodyPr>
          <a:lstStyle/>
          <a:p>
            <a:r>
              <a:rPr lang="es-CO" sz="2400" b="1" dirty="0">
                <a:solidFill>
                  <a:srgbClr val="FF0000"/>
                </a:solidFill>
              </a:rPr>
              <a:t>Algunos Cristianos (y doctores y nutricionistas también) admiten que la gente sería mas saludable si ellos siguieran las leyes dietéticas de Dios, y un pequeño número de Cristianos actualmente hacen un esfuerzo para evitar carnes de animales no limpios. </a:t>
            </a:r>
          </a:p>
          <a:p>
            <a:endParaRPr lang="es-CO" b="1" dirty="0"/>
          </a:p>
        </p:txBody>
      </p:sp>
      <p:sp>
        <p:nvSpPr>
          <p:cNvPr id="5" name="4 Rectángulo"/>
          <p:cNvSpPr/>
          <p:nvPr/>
        </p:nvSpPr>
        <p:spPr>
          <a:xfrm>
            <a:off x="502253" y="5229200"/>
            <a:ext cx="7992888" cy="1384995"/>
          </a:xfrm>
          <a:prstGeom prst="rect">
            <a:avLst/>
          </a:prstGeom>
          <a:solidFill>
            <a:schemeClr val="accent4">
              <a:lumMod val="60000"/>
              <a:lumOff val="40000"/>
            </a:schemeClr>
          </a:solidFill>
        </p:spPr>
        <p:txBody>
          <a:bodyPr wrap="square">
            <a:spAutoFit/>
          </a:bodyPr>
          <a:lstStyle/>
          <a:p>
            <a:r>
              <a:rPr lang="es-CO" sz="2800" dirty="0"/>
              <a:t>Pero la gran mayoría de los Cristianos no ven las leyes dietéticas como mandamientos divinos que deben de ser obedecidos hoy.</a:t>
            </a:r>
          </a:p>
        </p:txBody>
      </p:sp>
    </p:spTree>
    <p:extLst>
      <p:ext uri="{BB962C8B-B14F-4D97-AF65-F5344CB8AC3E}">
        <p14:creationId xmlns:p14="http://schemas.microsoft.com/office/powerpoint/2010/main" val="2739029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rgbClr val="FFC000"/>
          </a:solidFill>
          <a:scene3d>
            <a:camera prst="orthographicFront"/>
            <a:lightRig rig="threePt" dir="t"/>
          </a:scene3d>
          <a:sp3d>
            <a:bevelT prst="angle"/>
          </a:sp3d>
        </p:spPr>
        <p:txBody>
          <a:bodyPr>
            <a:normAutofit fontScale="90000"/>
          </a:bodyPr>
          <a:lstStyle/>
          <a:p>
            <a:r>
              <a:rPr lang="es-CO" sz="2200" b="1" dirty="0" smtClean="0"/>
              <a:t>«Esta es la ley acerca de los animales, de las aves, de todo ser acuático y de todo reptil; para que distingáis entre lo puro y lo impuro, entre los animales</a:t>
            </a:r>
            <a:br>
              <a:rPr lang="es-CO" sz="2200" b="1" dirty="0" smtClean="0"/>
            </a:br>
            <a:r>
              <a:rPr lang="es-CO" sz="2200" b="1" dirty="0" smtClean="0"/>
              <a:t>que se pueden comer y los que no se pueden comer» </a:t>
            </a:r>
            <a:r>
              <a:rPr lang="es-CO" sz="2200" dirty="0" smtClean="0">
                <a:solidFill>
                  <a:srgbClr val="FF0000"/>
                </a:solidFill>
              </a:rPr>
              <a:t>(Lev.11:46,47).</a:t>
            </a:r>
            <a:r>
              <a:rPr lang="es-CO" dirty="0" smtClean="0">
                <a:solidFill>
                  <a:srgbClr val="FF0000"/>
                </a:solidFill>
              </a:rPr>
              <a:t> </a:t>
            </a:r>
            <a:r>
              <a:rPr lang="es-CO" b="1" dirty="0" smtClean="0"/>
              <a:t>. </a:t>
            </a:r>
            <a:endParaRPr lang="es-CO" b="1" dirty="0"/>
          </a:p>
        </p:txBody>
      </p:sp>
      <p:sp>
        <p:nvSpPr>
          <p:cNvPr id="6" name="5 Marcador de texto"/>
          <p:cNvSpPr>
            <a:spLocks noGrp="1"/>
          </p:cNvSpPr>
          <p:nvPr>
            <p:ph type="body" idx="1"/>
          </p:nvPr>
        </p:nvSpPr>
        <p:spPr>
          <a:xfrm>
            <a:off x="457200" y="1628799"/>
            <a:ext cx="4040188" cy="546075"/>
          </a:xfrm>
          <a:solidFill>
            <a:schemeClr val="accent2"/>
          </a:solidFill>
        </p:spPr>
        <p:txBody>
          <a:bodyPr>
            <a:noAutofit/>
          </a:bodyPr>
          <a:lstStyle/>
          <a:p>
            <a:r>
              <a:rPr lang="es-CO" sz="3600" dirty="0" smtClean="0"/>
              <a:t>Carnes limpias</a:t>
            </a:r>
            <a:endParaRPr lang="es-CO" sz="3600" dirty="0"/>
          </a:p>
        </p:txBody>
      </p:sp>
      <p:sp>
        <p:nvSpPr>
          <p:cNvPr id="7" name="6 Marcador de contenido"/>
          <p:cNvSpPr>
            <a:spLocks noGrp="1"/>
          </p:cNvSpPr>
          <p:nvPr>
            <p:ph sz="half" idx="2"/>
          </p:nvPr>
        </p:nvSpPr>
        <p:spPr>
          <a:xfrm>
            <a:off x="457200" y="2276871"/>
            <a:ext cx="4040188" cy="3849291"/>
          </a:xfrm>
          <a:solidFill>
            <a:schemeClr val="bg2">
              <a:lumMod val="75000"/>
            </a:schemeClr>
          </a:solidFill>
        </p:spPr>
        <p:txBody>
          <a:bodyPr/>
          <a:lstStyle/>
          <a:p>
            <a:pPr marL="0" indent="0">
              <a:buNone/>
            </a:pPr>
            <a:r>
              <a:rPr lang="es-CO" b="1" dirty="0" smtClean="0"/>
              <a:t>Cualquier animal rumiante de pesuña hendida….</a:t>
            </a:r>
            <a:endParaRPr lang="es-CO" b="1" dirty="0"/>
          </a:p>
        </p:txBody>
      </p:sp>
      <p:sp>
        <p:nvSpPr>
          <p:cNvPr id="8" name="7 Marcador de texto"/>
          <p:cNvSpPr>
            <a:spLocks noGrp="1"/>
          </p:cNvSpPr>
          <p:nvPr>
            <p:ph type="body" sz="quarter" idx="3"/>
          </p:nvPr>
        </p:nvSpPr>
        <p:spPr>
          <a:xfrm>
            <a:off x="4645025" y="1628799"/>
            <a:ext cx="4041775" cy="546075"/>
          </a:xfrm>
          <a:solidFill>
            <a:schemeClr val="accent2"/>
          </a:solidFill>
        </p:spPr>
        <p:txBody>
          <a:bodyPr>
            <a:noAutofit/>
          </a:bodyPr>
          <a:lstStyle/>
          <a:p>
            <a:r>
              <a:rPr lang="es-CO" sz="3600" dirty="0" smtClean="0"/>
              <a:t>Carnes no limpias</a:t>
            </a:r>
            <a:endParaRPr lang="es-CO" sz="3600" dirty="0"/>
          </a:p>
        </p:txBody>
      </p:sp>
      <p:sp>
        <p:nvSpPr>
          <p:cNvPr id="9" name="8 Marcador de contenido"/>
          <p:cNvSpPr>
            <a:spLocks noGrp="1"/>
          </p:cNvSpPr>
          <p:nvPr>
            <p:ph sz="quarter" idx="4"/>
          </p:nvPr>
        </p:nvSpPr>
        <p:spPr>
          <a:xfrm>
            <a:off x="4645025" y="2276871"/>
            <a:ext cx="4041775" cy="3849291"/>
          </a:xfrm>
          <a:solidFill>
            <a:schemeClr val="bg2">
              <a:lumMod val="75000"/>
            </a:schemeClr>
          </a:solidFill>
        </p:spPr>
        <p:txBody>
          <a:bodyPr/>
          <a:lstStyle/>
          <a:p>
            <a:pPr marL="0" indent="0">
              <a:buNone/>
            </a:pPr>
            <a:r>
              <a:rPr lang="es-CO" b="1" dirty="0" smtClean="0"/>
              <a:t>Animal que no tiene la pesuña hendida…. </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3627" y="3214711"/>
            <a:ext cx="2808312" cy="1476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901421"/>
            <a:ext cx="1548172" cy="1263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3195719"/>
            <a:ext cx="1872208" cy="2969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4248" y="3179716"/>
            <a:ext cx="1944216" cy="1384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4248" y="4671884"/>
            <a:ext cx="1944216" cy="149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27783" y="4943481"/>
            <a:ext cx="1656185" cy="1221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13024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552728"/>
          </a:xfrm>
          <a:solidFill>
            <a:schemeClr val="accent1">
              <a:lumMod val="20000"/>
              <a:lumOff val="80000"/>
            </a:schemeClr>
          </a:solidFill>
        </p:spPr>
        <p:txBody>
          <a:bodyPr>
            <a:normAutofit fontScale="70000" lnSpcReduction="20000"/>
          </a:bodyPr>
          <a:lstStyle/>
          <a:p>
            <a:pPr marL="0" indent="0">
              <a:buNone/>
            </a:pPr>
            <a:r>
              <a:rPr lang="es-CO" sz="2800" dirty="0" smtClean="0"/>
              <a:t>Un </a:t>
            </a:r>
            <a:r>
              <a:rPr lang="es-CO" sz="2800" dirty="0"/>
              <a:t>sinnúmero de argumentos han sido usados para apoyar la posición Cristiana. Probablemente el argumento mas antiguo es derivado del segundo siglo de la Epístola </a:t>
            </a:r>
            <a:r>
              <a:rPr lang="es-CO" sz="2800" dirty="0" smtClean="0"/>
              <a:t>apócrifa de Barnabas, (Bernabé).  </a:t>
            </a:r>
            <a:r>
              <a:rPr lang="es-CO" sz="2800" dirty="0"/>
              <a:t>El escritor espiritualiza las leyes dietéticas, y dice que los animales no limpios representan diferentes tipos de conducta los cuales el Cristiano debe de evitar. </a:t>
            </a:r>
            <a:endParaRPr lang="es-CO" sz="2800" dirty="0" smtClean="0"/>
          </a:p>
          <a:p>
            <a:pPr marL="0" indent="0">
              <a:buNone/>
            </a:pPr>
            <a:endParaRPr lang="es-CO" sz="2800" dirty="0" smtClean="0"/>
          </a:p>
          <a:p>
            <a:pPr marL="400050" lvl="1" indent="0">
              <a:buNone/>
            </a:pPr>
            <a:r>
              <a:rPr lang="es-CO" sz="2900" dirty="0" smtClean="0"/>
              <a:t>A continuación 4 datos sobre el cerdo:</a:t>
            </a:r>
          </a:p>
          <a:p>
            <a:pPr marL="400050" lvl="1" indent="0">
              <a:buNone/>
            </a:pPr>
            <a:r>
              <a:rPr lang="es-CO" sz="4000" b="1" dirty="0" smtClean="0"/>
              <a:t>1</a:t>
            </a:r>
            <a:r>
              <a:rPr lang="es-CO" sz="2900" dirty="0" smtClean="0"/>
              <a:t>. </a:t>
            </a:r>
            <a:r>
              <a:rPr lang="es-CO" sz="2900" dirty="0" smtClean="0">
                <a:solidFill>
                  <a:srgbClr val="FF0000"/>
                </a:solidFill>
              </a:rPr>
              <a:t>Los </a:t>
            </a:r>
            <a:r>
              <a:rPr lang="es-CO" sz="2900" dirty="0">
                <a:solidFill>
                  <a:srgbClr val="FF0000"/>
                </a:solidFill>
              </a:rPr>
              <a:t>cerdos son a menudo asociados con la glotonería y la suciedad; esto último proviene probablemente de su hábito de revolcarse en el lodo o </a:t>
            </a:r>
            <a:r>
              <a:rPr lang="es-CO" sz="2900" dirty="0" smtClean="0">
                <a:solidFill>
                  <a:srgbClr val="FF0000"/>
                </a:solidFill>
              </a:rPr>
              <a:t>barro.</a:t>
            </a:r>
          </a:p>
          <a:p>
            <a:pPr marL="400050" lvl="1" indent="0">
              <a:buNone/>
            </a:pPr>
            <a:r>
              <a:rPr lang="es-CO" sz="4000" b="1" dirty="0" smtClean="0"/>
              <a:t>2</a:t>
            </a:r>
            <a:r>
              <a:rPr lang="es-CO" sz="2900" dirty="0" smtClean="0"/>
              <a:t>. </a:t>
            </a:r>
            <a:r>
              <a:rPr lang="es-CO" sz="2900" dirty="0" smtClean="0">
                <a:solidFill>
                  <a:srgbClr val="FF0000"/>
                </a:solidFill>
              </a:rPr>
              <a:t>Los cerdos son causantes de dañar el ecosistema. (Medio ambiente).</a:t>
            </a:r>
          </a:p>
          <a:p>
            <a:pPr marL="400050" lvl="1" indent="0">
              <a:buNone/>
            </a:pPr>
            <a:r>
              <a:rPr lang="es-CO" sz="4000" b="1" dirty="0" smtClean="0"/>
              <a:t>3</a:t>
            </a:r>
            <a:r>
              <a:rPr lang="es-CO" sz="2900" dirty="0" smtClean="0"/>
              <a:t>. </a:t>
            </a:r>
            <a:r>
              <a:rPr lang="es-CO" sz="2900" dirty="0">
                <a:solidFill>
                  <a:srgbClr val="FF0000"/>
                </a:solidFill>
              </a:rPr>
              <a:t>L</a:t>
            </a:r>
            <a:r>
              <a:rPr lang="es-CO" sz="2900" dirty="0" smtClean="0">
                <a:solidFill>
                  <a:srgbClr val="FF0000"/>
                </a:solidFill>
              </a:rPr>
              <a:t>os cerdos se alimentan de desperdicios </a:t>
            </a:r>
            <a:r>
              <a:rPr lang="es-CO" sz="2900" dirty="0">
                <a:solidFill>
                  <a:srgbClr val="FF0000"/>
                </a:solidFill>
              </a:rPr>
              <a:t>de la cocina. También suelen comer excrementos, sintiendo particular preferencia por </a:t>
            </a:r>
            <a:r>
              <a:rPr lang="es-CO" sz="2900" dirty="0" smtClean="0">
                <a:solidFill>
                  <a:srgbClr val="FF0000"/>
                </a:solidFill>
              </a:rPr>
              <a:t>ellos.</a:t>
            </a:r>
          </a:p>
          <a:p>
            <a:pPr marL="400050" lvl="1" indent="0">
              <a:buNone/>
            </a:pPr>
            <a:r>
              <a:rPr lang="es-CO" sz="4000" b="1" dirty="0"/>
              <a:t>4</a:t>
            </a:r>
            <a:r>
              <a:rPr lang="es-CO" sz="2900" dirty="0" smtClean="0"/>
              <a:t>. </a:t>
            </a:r>
            <a:r>
              <a:rPr lang="es-CO" sz="2900" dirty="0">
                <a:solidFill>
                  <a:srgbClr val="FF0000"/>
                </a:solidFill>
              </a:rPr>
              <a:t>L</a:t>
            </a:r>
            <a:r>
              <a:rPr lang="es-CO" sz="2900" dirty="0" smtClean="0">
                <a:solidFill>
                  <a:srgbClr val="FF0000"/>
                </a:solidFill>
              </a:rPr>
              <a:t>os </a:t>
            </a:r>
            <a:r>
              <a:rPr lang="es-CO" sz="2900" dirty="0">
                <a:solidFill>
                  <a:srgbClr val="FF0000"/>
                </a:solidFill>
              </a:rPr>
              <a:t>cerdos pueden ser portadores de parásitos como Trichinella, causante de la </a:t>
            </a:r>
            <a:r>
              <a:rPr lang="es-CO" sz="2900" dirty="0" smtClean="0">
                <a:solidFill>
                  <a:srgbClr val="FF0000"/>
                </a:solidFill>
              </a:rPr>
              <a:t>triquinosis, Tenia, </a:t>
            </a:r>
            <a:r>
              <a:rPr lang="es-CO" sz="2900" dirty="0">
                <a:solidFill>
                  <a:srgbClr val="FF0000"/>
                </a:solidFill>
              </a:rPr>
              <a:t>o bacterias como Salmonella, Staphylococcus aureus, Listeria monocytogenes, y cepas patógenas de Escherichia coli, todas peligrosas para el ser humano</a:t>
            </a:r>
            <a:r>
              <a:rPr lang="es-CO" sz="2900" dirty="0" smtClean="0">
                <a:solidFill>
                  <a:srgbClr val="FF0000"/>
                </a:solidFill>
              </a:rPr>
              <a:t>.</a:t>
            </a:r>
          </a:p>
          <a:p>
            <a:pPr marL="0" indent="0">
              <a:buNone/>
            </a:pPr>
            <a:endParaRPr lang="es-CO" sz="2800" dirty="0" smtClean="0"/>
          </a:p>
          <a:p>
            <a:pPr marL="0" indent="0">
              <a:buNone/>
            </a:pPr>
            <a:r>
              <a:rPr lang="es-CO" sz="2800" dirty="0" smtClean="0"/>
              <a:t>Los </a:t>
            </a:r>
            <a:r>
              <a:rPr lang="es-CO" sz="2800" dirty="0"/>
              <a:t>Cristianos no deben comportarse como </a:t>
            </a:r>
            <a:r>
              <a:rPr lang="es-CO" sz="2800" dirty="0" smtClean="0"/>
              <a:t>cerdos. En </a:t>
            </a:r>
            <a:r>
              <a:rPr lang="es-CO" sz="2800" b="1" dirty="0" smtClean="0">
                <a:solidFill>
                  <a:srgbClr val="FF0000"/>
                </a:solidFill>
              </a:rPr>
              <a:t>Gen.2:15</a:t>
            </a:r>
            <a:r>
              <a:rPr lang="es-CO" sz="2800" dirty="0" smtClean="0"/>
              <a:t>, Dios le encargó a Adán la preservación del medio ambiente. En </a:t>
            </a:r>
            <a:r>
              <a:rPr lang="es-CO" sz="2800" b="1" dirty="0" smtClean="0">
                <a:solidFill>
                  <a:srgbClr val="FF0000"/>
                </a:solidFill>
              </a:rPr>
              <a:t>Apoc.11:18</a:t>
            </a:r>
            <a:r>
              <a:rPr lang="es-CO" sz="2800" dirty="0" smtClean="0"/>
              <a:t>, Dios destruirá a los que hayan desobedecido esta orden.</a:t>
            </a:r>
          </a:p>
          <a:p>
            <a:pPr marL="0" indent="0">
              <a:buNone/>
            </a:pPr>
            <a:r>
              <a:rPr lang="es-CO" sz="2800" dirty="0" smtClean="0"/>
              <a:t>Se </a:t>
            </a:r>
            <a:r>
              <a:rPr lang="es-CO" sz="2800" dirty="0"/>
              <a:t>suele dar el término peyorativo de cerdo, marrano, puerco o cochino a una persona carente de hábitos higiénicos, debido a lo anteriormente expuesto.</a:t>
            </a:r>
          </a:p>
          <a:p>
            <a:pPr marL="0" indent="0">
              <a:buNone/>
            </a:pPr>
            <a:endParaRPr lang="es-CO" sz="2800" dirty="0"/>
          </a:p>
        </p:txBody>
      </p:sp>
    </p:spTree>
    <p:extLst>
      <p:ext uri="{BB962C8B-B14F-4D97-AF65-F5344CB8AC3E}">
        <p14:creationId xmlns:p14="http://schemas.microsoft.com/office/powerpoint/2010/main" val="20964210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6" end="6"/>
                                            </p:txEl>
                                          </p:spTgt>
                                        </p:tgtEl>
                                        <p:attrNameLst>
                                          <p:attrName>style.visibility</p:attrName>
                                        </p:attrNameLst>
                                      </p:cBhvr>
                                      <p:to>
                                        <p:strVal val="visible"/>
                                      </p:to>
                                    </p:set>
                                    <p:animEffect transition="in" filter="wipe(down)">
                                      <p:cBhvr>
                                        <p:cTn id="71" dur="580">
                                          <p:stCondLst>
                                            <p:cond delay="0"/>
                                          </p:stCondLst>
                                        </p:cTn>
                                        <p:tgtEl>
                                          <p:spTgt spid="3">
                                            <p:txEl>
                                              <p:pRg st="6" end="6"/>
                                            </p:txEl>
                                          </p:spTgt>
                                        </p:tgtEl>
                                      </p:cBhvr>
                                    </p:animEffect>
                                    <p:anim calcmode="lin" valueType="num">
                                      <p:cBhvr>
                                        <p:cTn id="7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6" end="6"/>
                                            </p:txEl>
                                          </p:spTgt>
                                        </p:tgtEl>
                                      </p:cBhvr>
                                      <p:to x="100000" y="60000"/>
                                    </p:animScale>
                                    <p:animScale>
                                      <p:cBhvr>
                                        <p:cTn id="78" dur="166" decel="50000">
                                          <p:stCondLst>
                                            <p:cond delay="676"/>
                                          </p:stCondLst>
                                        </p:cTn>
                                        <p:tgtEl>
                                          <p:spTgt spid="3">
                                            <p:txEl>
                                              <p:pRg st="6" end="6"/>
                                            </p:txEl>
                                          </p:spTgt>
                                        </p:tgtEl>
                                      </p:cBhvr>
                                      <p:to x="100000" y="100000"/>
                                    </p:animScale>
                                    <p:animScale>
                                      <p:cBhvr>
                                        <p:cTn id="79" dur="26">
                                          <p:stCondLst>
                                            <p:cond delay="1312"/>
                                          </p:stCondLst>
                                        </p:cTn>
                                        <p:tgtEl>
                                          <p:spTgt spid="3">
                                            <p:txEl>
                                              <p:pRg st="6" end="6"/>
                                            </p:txEl>
                                          </p:spTgt>
                                        </p:tgtEl>
                                      </p:cBhvr>
                                      <p:to x="100000" y="80000"/>
                                    </p:animScale>
                                    <p:animScale>
                                      <p:cBhvr>
                                        <p:cTn id="80" dur="166" decel="50000">
                                          <p:stCondLst>
                                            <p:cond delay="1338"/>
                                          </p:stCondLst>
                                        </p:cTn>
                                        <p:tgtEl>
                                          <p:spTgt spid="3">
                                            <p:txEl>
                                              <p:pRg st="6" end="6"/>
                                            </p:txEl>
                                          </p:spTgt>
                                        </p:tgtEl>
                                      </p:cBhvr>
                                      <p:to x="100000" y="100000"/>
                                    </p:animScale>
                                    <p:animScale>
                                      <p:cBhvr>
                                        <p:cTn id="81" dur="26">
                                          <p:stCondLst>
                                            <p:cond delay="1642"/>
                                          </p:stCondLst>
                                        </p:cTn>
                                        <p:tgtEl>
                                          <p:spTgt spid="3">
                                            <p:txEl>
                                              <p:pRg st="6" end="6"/>
                                            </p:txEl>
                                          </p:spTgt>
                                        </p:tgtEl>
                                      </p:cBhvr>
                                      <p:to x="100000" y="90000"/>
                                    </p:animScale>
                                    <p:animScale>
                                      <p:cBhvr>
                                        <p:cTn id="82" dur="166" decel="50000">
                                          <p:stCondLst>
                                            <p:cond delay="1668"/>
                                          </p:stCondLst>
                                        </p:cTn>
                                        <p:tgtEl>
                                          <p:spTgt spid="3">
                                            <p:txEl>
                                              <p:pRg st="6" end="6"/>
                                            </p:txEl>
                                          </p:spTgt>
                                        </p:tgtEl>
                                      </p:cBhvr>
                                      <p:to x="100000" y="100000"/>
                                    </p:animScale>
                                    <p:animScale>
                                      <p:cBhvr>
                                        <p:cTn id="83" dur="26">
                                          <p:stCondLst>
                                            <p:cond delay="1808"/>
                                          </p:stCondLst>
                                        </p:cTn>
                                        <p:tgtEl>
                                          <p:spTgt spid="3">
                                            <p:txEl>
                                              <p:pRg st="6" end="6"/>
                                            </p:txEl>
                                          </p:spTgt>
                                        </p:tgtEl>
                                      </p:cBhvr>
                                      <p:to x="100000" y="95000"/>
                                    </p:animScale>
                                    <p:animScale>
                                      <p:cBhvr>
                                        <p:cTn id="84" dur="166" decel="50000">
                                          <p:stCondLst>
                                            <p:cond delay="1834"/>
                                          </p:stCondLst>
                                        </p:cTn>
                                        <p:tgtEl>
                                          <p:spTgt spid="3">
                                            <p:txEl>
                                              <p:pRg st="6" end="6"/>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3">
                                            <p:txEl>
                                              <p:pRg st="8" end="8"/>
                                            </p:txEl>
                                          </p:spTgt>
                                        </p:tgtEl>
                                        <p:attrNameLst>
                                          <p:attrName>style.visibility</p:attrName>
                                        </p:attrNameLst>
                                      </p:cBhvr>
                                      <p:to>
                                        <p:strVal val="visible"/>
                                      </p:to>
                                    </p:set>
                                    <p:animEffect transition="in" filter="wipe(down)">
                                      <p:cBhvr>
                                        <p:cTn id="87" dur="580">
                                          <p:stCondLst>
                                            <p:cond delay="0"/>
                                          </p:stCondLst>
                                        </p:cTn>
                                        <p:tgtEl>
                                          <p:spTgt spid="3">
                                            <p:txEl>
                                              <p:pRg st="8" end="8"/>
                                            </p:txEl>
                                          </p:spTgt>
                                        </p:tgtEl>
                                      </p:cBhvr>
                                    </p:animEffect>
                                    <p:anim calcmode="lin" valueType="num">
                                      <p:cBhvr>
                                        <p:cTn id="88"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3">
                                            <p:txEl>
                                              <p:pRg st="8" end="8"/>
                                            </p:txEl>
                                          </p:spTgt>
                                        </p:tgtEl>
                                      </p:cBhvr>
                                      <p:to x="100000" y="60000"/>
                                    </p:animScale>
                                    <p:animScale>
                                      <p:cBhvr>
                                        <p:cTn id="94" dur="166" decel="50000">
                                          <p:stCondLst>
                                            <p:cond delay="676"/>
                                          </p:stCondLst>
                                        </p:cTn>
                                        <p:tgtEl>
                                          <p:spTgt spid="3">
                                            <p:txEl>
                                              <p:pRg st="8" end="8"/>
                                            </p:txEl>
                                          </p:spTgt>
                                        </p:tgtEl>
                                      </p:cBhvr>
                                      <p:to x="100000" y="100000"/>
                                    </p:animScale>
                                    <p:animScale>
                                      <p:cBhvr>
                                        <p:cTn id="95" dur="26">
                                          <p:stCondLst>
                                            <p:cond delay="1312"/>
                                          </p:stCondLst>
                                        </p:cTn>
                                        <p:tgtEl>
                                          <p:spTgt spid="3">
                                            <p:txEl>
                                              <p:pRg st="8" end="8"/>
                                            </p:txEl>
                                          </p:spTgt>
                                        </p:tgtEl>
                                      </p:cBhvr>
                                      <p:to x="100000" y="80000"/>
                                    </p:animScale>
                                    <p:animScale>
                                      <p:cBhvr>
                                        <p:cTn id="96" dur="166" decel="50000">
                                          <p:stCondLst>
                                            <p:cond delay="1338"/>
                                          </p:stCondLst>
                                        </p:cTn>
                                        <p:tgtEl>
                                          <p:spTgt spid="3">
                                            <p:txEl>
                                              <p:pRg st="8" end="8"/>
                                            </p:txEl>
                                          </p:spTgt>
                                        </p:tgtEl>
                                      </p:cBhvr>
                                      <p:to x="100000" y="100000"/>
                                    </p:animScale>
                                    <p:animScale>
                                      <p:cBhvr>
                                        <p:cTn id="97" dur="26">
                                          <p:stCondLst>
                                            <p:cond delay="1642"/>
                                          </p:stCondLst>
                                        </p:cTn>
                                        <p:tgtEl>
                                          <p:spTgt spid="3">
                                            <p:txEl>
                                              <p:pRg st="8" end="8"/>
                                            </p:txEl>
                                          </p:spTgt>
                                        </p:tgtEl>
                                      </p:cBhvr>
                                      <p:to x="100000" y="90000"/>
                                    </p:animScale>
                                    <p:animScale>
                                      <p:cBhvr>
                                        <p:cTn id="98" dur="166" decel="50000">
                                          <p:stCondLst>
                                            <p:cond delay="1668"/>
                                          </p:stCondLst>
                                        </p:cTn>
                                        <p:tgtEl>
                                          <p:spTgt spid="3">
                                            <p:txEl>
                                              <p:pRg st="8" end="8"/>
                                            </p:txEl>
                                          </p:spTgt>
                                        </p:tgtEl>
                                      </p:cBhvr>
                                      <p:to x="100000" y="100000"/>
                                    </p:animScale>
                                    <p:animScale>
                                      <p:cBhvr>
                                        <p:cTn id="99" dur="26">
                                          <p:stCondLst>
                                            <p:cond delay="1808"/>
                                          </p:stCondLst>
                                        </p:cTn>
                                        <p:tgtEl>
                                          <p:spTgt spid="3">
                                            <p:txEl>
                                              <p:pRg st="8" end="8"/>
                                            </p:txEl>
                                          </p:spTgt>
                                        </p:tgtEl>
                                      </p:cBhvr>
                                      <p:to x="100000" y="95000"/>
                                    </p:animScale>
                                    <p:animScale>
                                      <p:cBhvr>
                                        <p:cTn id="100" dur="166" decel="50000">
                                          <p:stCondLst>
                                            <p:cond delay="1834"/>
                                          </p:stCondLst>
                                        </p:cTn>
                                        <p:tgtEl>
                                          <p:spTgt spid="3">
                                            <p:txEl>
                                              <p:pRg st="8" end="8"/>
                                            </p:txEl>
                                          </p:spTgt>
                                        </p:tgtEl>
                                      </p:cBhvr>
                                      <p:to x="100000" y="100000"/>
                                    </p:animScale>
                                  </p:childTnLst>
                                </p:cTn>
                              </p:par>
                              <p:par>
                                <p:cTn id="101" presetID="26" presetClass="entr" presetSubtype="0" fill="hold" nodeType="withEffect">
                                  <p:stCondLst>
                                    <p:cond delay="0"/>
                                  </p:stCondLst>
                                  <p:childTnLst>
                                    <p:set>
                                      <p:cBhvr>
                                        <p:cTn id="102" dur="1" fill="hold">
                                          <p:stCondLst>
                                            <p:cond delay="0"/>
                                          </p:stCondLst>
                                        </p:cTn>
                                        <p:tgtEl>
                                          <p:spTgt spid="3">
                                            <p:txEl>
                                              <p:pRg st="9" end="9"/>
                                            </p:txEl>
                                          </p:spTgt>
                                        </p:tgtEl>
                                        <p:attrNameLst>
                                          <p:attrName>style.visibility</p:attrName>
                                        </p:attrNameLst>
                                      </p:cBhvr>
                                      <p:to>
                                        <p:strVal val="visible"/>
                                      </p:to>
                                    </p:set>
                                    <p:animEffect transition="in" filter="wipe(down)">
                                      <p:cBhvr>
                                        <p:cTn id="103" dur="580">
                                          <p:stCondLst>
                                            <p:cond delay="0"/>
                                          </p:stCondLst>
                                        </p:cTn>
                                        <p:tgtEl>
                                          <p:spTgt spid="3">
                                            <p:txEl>
                                              <p:pRg st="9" end="9"/>
                                            </p:txEl>
                                          </p:spTgt>
                                        </p:tgtEl>
                                      </p:cBhvr>
                                    </p:animEffect>
                                    <p:anim calcmode="lin" valueType="num">
                                      <p:cBhvr>
                                        <p:cTn id="104"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09" dur="26">
                                          <p:stCondLst>
                                            <p:cond delay="650"/>
                                          </p:stCondLst>
                                        </p:cTn>
                                        <p:tgtEl>
                                          <p:spTgt spid="3">
                                            <p:txEl>
                                              <p:pRg st="9" end="9"/>
                                            </p:txEl>
                                          </p:spTgt>
                                        </p:tgtEl>
                                      </p:cBhvr>
                                      <p:to x="100000" y="60000"/>
                                    </p:animScale>
                                    <p:animScale>
                                      <p:cBhvr>
                                        <p:cTn id="110" dur="166" decel="50000">
                                          <p:stCondLst>
                                            <p:cond delay="676"/>
                                          </p:stCondLst>
                                        </p:cTn>
                                        <p:tgtEl>
                                          <p:spTgt spid="3">
                                            <p:txEl>
                                              <p:pRg st="9" end="9"/>
                                            </p:txEl>
                                          </p:spTgt>
                                        </p:tgtEl>
                                      </p:cBhvr>
                                      <p:to x="100000" y="100000"/>
                                    </p:animScale>
                                    <p:animScale>
                                      <p:cBhvr>
                                        <p:cTn id="111" dur="26">
                                          <p:stCondLst>
                                            <p:cond delay="1312"/>
                                          </p:stCondLst>
                                        </p:cTn>
                                        <p:tgtEl>
                                          <p:spTgt spid="3">
                                            <p:txEl>
                                              <p:pRg st="9" end="9"/>
                                            </p:txEl>
                                          </p:spTgt>
                                        </p:tgtEl>
                                      </p:cBhvr>
                                      <p:to x="100000" y="80000"/>
                                    </p:animScale>
                                    <p:animScale>
                                      <p:cBhvr>
                                        <p:cTn id="112" dur="166" decel="50000">
                                          <p:stCondLst>
                                            <p:cond delay="1338"/>
                                          </p:stCondLst>
                                        </p:cTn>
                                        <p:tgtEl>
                                          <p:spTgt spid="3">
                                            <p:txEl>
                                              <p:pRg st="9" end="9"/>
                                            </p:txEl>
                                          </p:spTgt>
                                        </p:tgtEl>
                                      </p:cBhvr>
                                      <p:to x="100000" y="100000"/>
                                    </p:animScale>
                                    <p:animScale>
                                      <p:cBhvr>
                                        <p:cTn id="113" dur="26">
                                          <p:stCondLst>
                                            <p:cond delay="1642"/>
                                          </p:stCondLst>
                                        </p:cTn>
                                        <p:tgtEl>
                                          <p:spTgt spid="3">
                                            <p:txEl>
                                              <p:pRg st="9" end="9"/>
                                            </p:txEl>
                                          </p:spTgt>
                                        </p:tgtEl>
                                      </p:cBhvr>
                                      <p:to x="100000" y="90000"/>
                                    </p:animScale>
                                    <p:animScale>
                                      <p:cBhvr>
                                        <p:cTn id="114" dur="166" decel="50000">
                                          <p:stCondLst>
                                            <p:cond delay="1668"/>
                                          </p:stCondLst>
                                        </p:cTn>
                                        <p:tgtEl>
                                          <p:spTgt spid="3">
                                            <p:txEl>
                                              <p:pRg st="9" end="9"/>
                                            </p:txEl>
                                          </p:spTgt>
                                        </p:tgtEl>
                                      </p:cBhvr>
                                      <p:to x="100000" y="100000"/>
                                    </p:animScale>
                                    <p:animScale>
                                      <p:cBhvr>
                                        <p:cTn id="115" dur="26">
                                          <p:stCondLst>
                                            <p:cond delay="1808"/>
                                          </p:stCondLst>
                                        </p:cTn>
                                        <p:tgtEl>
                                          <p:spTgt spid="3">
                                            <p:txEl>
                                              <p:pRg st="9" end="9"/>
                                            </p:txEl>
                                          </p:spTgt>
                                        </p:tgtEl>
                                      </p:cBhvr>
                                      <p:to x="100000" y="95000"/>
                                    </p:animScale>
                                    <p:animScale>
                                      <p:cBhvr>
                                        <p:cTn id="116"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angle"/>
          </a:sp3d>
        </p:spPr>
        <p:txBody>
          <a:bodyPr>
            <a:noAutofit/>
          </a:bodyPr>
          <a:lstStyle/>
          <a:p>
            <a:r>
              <a:rPr lang="es-CO" sz="4000" b="1" dirty="0" smtClean="0">
                <a:latin typeface="Agency FB" pitchFamily="34" charset="0"/>
              </a:rPr>
              <a:t>Dolor producido por la tenía</a:t>
            </a:r>
            <a:r>
              <a:rPr lang="es-CO" sz="4000" b="1" dirty="0">
                <a:latin typeface="Agency FB" pitchFamily="34" charset="0"/>
              </a:rPr>
              <a:t>, </a:t>
            </a:r>
            <a:r>
              <a:rPr lang="es-CO" sz="4000" b="1" dirty="0" smtClean="0">
                <a:latin typeface="Agency FB" pitchFamily="34" charset="0"/>
              </a:rPr>
              <a:t>o solitaria, como consecuencia de la ingesta de carne de cerdo.</a:t>
            </a:r>
            <a:endParaRPr lang="es-CO" sz="4000" b="1" dirty="0">
              <a:latin typeface="Agency FB" pitchFamily="34"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2063" y="1628801"/>
            <a:ext cx="345638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2063" y="4509120"/>
            <a:ext cx="3456383"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1844824"/>
            <a:ext cx="4176464"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624" y="4509120"/>
            <a:ext cx="2736304" cy="2142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32840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1000"/>
                                        <p:tgtEl>
                                          <p:spTgt spid="1027"/>
                                        </p:tgtEl>
                                      </p:cBhvr>
                                    </p:animEffect>
                                    <p:anim calcmode="lin" valueType="num">
                                      <p:cBhvr>
                                        <p:cTn id="8" dur="1000" fill="hold"/>
                                        <p:tgtEl>
                                          <p:spTgt spid="1027"/>
                                        </p:tgtEl>
                                        <p:attrNameLst>
                                          <p:attrName>ppt_x</p:attrName>
                                        </p:attrNameLst>
                                      </p:cBhvr>
                                      <p:tavLst>
                                        <p:tav tm="0">
                                          <p:val>
                                            <p:strVal val="#ppt_x"/>
                                          </p:val>
                                        </p:tav>
                                        <p:tav tm="100000">
                                          <p:val>
                                            <p:strVal val="#ppt_x"/>
                                          </p:val>
                                        </p:tav>
                                      </p:tavLst>
                                    </p:anim>
                                    <p:anim calcmode="lin" valueType="num">
                                      <p:cBhvr>
                                        <p:cTn id="9" dur="1000" fill="hold"/>
                                        <p:tgtEl>
                                          <p:spTgt spid="102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fade">
                                      <p:cBhvr>
                                        <p:cTn id="12" dur="1000"/>
                                        <p:tgtEl>
                                          <p:spTgt spid="1028"/>
                                        </p:tgtEl>
                                      </p:cBhvr>
                                    </p:animEffect>
                                    <p:anim calcmode="lin" valueType="num">
                                      <p:cBhvr>
                                        <p:cTn id="13" dur="1000" fill="hold"/>
                                        <p:tgtEl>
                                          <p:spTgt spid="1028"/>
                                        </p:tgtEl>
                                        <p:attrNameLst>
                                          <p:attrName>ppt_x</p:attrName>
                                        </p:attrNameLst>
                                      </p:cBhvr>
                                      <p:tavLst>
                                        <p:tav tm="0">
                                          <p:val>
                                            <p:strVal val="#ppt_x"/>
                                          </p:val>
                                        </p:tav>
                                        <p:tav tm="100000">
                                          <p:val>
                                            <p:strVal val="#ppt_x"/>
                                          </p:val>
                                        </p:tav>
                                      </p:tavLst>
                                    </p:anim>
                                    <p:anim calcmode="lin" valueType="num">
                                      <p:cBhvr>
                                        <p:cTn id="14" dur="1000" fill="hold"/>
                                        <p:tgtEl>
                                          <p:spTgt spid="102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0"/>
                                        <p:tgtEl>
                                          <p:spTgt spid="1026"/>
                                        </p:tgtEl>
                                      </p:cBhvr>
                                    </p:animEffect>
                                    <p:anim calcmode="lin" valueType="num">
                                      <p:cBhvr>
                                        <p:cTn id="18" dur="1000" fill="hold"/>
                                        <p:tgtEl>
                                          <p:spTgt spid="1026"/>
                                        </p:tgtEl>
                                        <p:attrNameLst>
                                          <p:attrName>ppt_x</p:attrName>
                                        </p:attrNameLst>
                                      </p:cBhvr>
                                      <p:tavLst>
                                        <p:tav tm="0">
                                          <p:val>
                                            <p:strVal val="#ppt_x"/>
                                          </p:val>
                                        </p:tav>
                                        <p:tav tm="100000">
                                          <p:val>
                                            <p:strVal val="#ppt_x"/>
                                          </p:val>
                                        </p:tav>
                                      </p:tavLst>
                                    </p:anim>
                                    <p:anim calcmode="lin" valueType="num">
                                      <p:cBhvr>
                                        <p:cTn id="19" dur="1000" fill="hold"/>
                                        <p:tgtEl>
                                          <p:spTgt spid="102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842992" cy="3456384"/>
          </a:xfrm>
          <a:scene3d>
            <a:camera prst="isometricOffAxis1Right"/>
            <a:lightRig rig="threePt" dir="t"/>
          </a:scene3d>
        </p:spPr>
        <p:txBody>
          <a:bodyPr>
            <a:normAutofit lnSpcReduction="10000"/>
          </a:bodyPr>
          <a:lstStyle/>
          <a:p>
            <a:pPr marL="0" indent="0">
              <a:buNone/>
            </a:pPr>
            <a:r>
              <a:rPr lang="es-CO" sz="2800" dirty="0">
                <a:solidFill>
                  <a:srgbClr val="FF0000"/>
                </a:solidFill>
              </a:rPr>
              <a:t>E</a:t>
            </a:r>
            <a:r>
              <a:rPr lang="es-CO" sz="2800" dirty="0" smtClean="0">
                <a:solidFill>
                  <a:srgbClr val="FF0000"/>
                </a:solidFill>
              </a:rPr>
              <a:t>l </a:t>
            </a:r>
            <a:r>
              <a:rPr lang="es-CO" sz="2800" dirty="0">
                <a:solidFill>
                  <a:srgbClr val="FF0000"/>
                </a:solidFill>
              </a:rPr>
              <a:t>argumento mas común en contra de las leyes dietéticas es </a:t>
            </a:r>
            <a:r>
              <a:rPr lang="es-CO" sz="2800" dirty="0" smtClean="0">
                <a:solidFill>
                  <a:srgbClr val="FF0000"/>
                </a:solidFill>
              </a:rPr>
              <a:t>que </a:t>
            </a:r>
            <a:r>
              <a:rPr lang="es-CO" sz="2800" dirty="0">
                <a:solidFill>
                  <a:srgbClr val="FF0000"/>
                </a:solidFill>
              </a:rPr>
              <a:t>Dios los abolió en el Nuevo Testamento. Este </a:t>
            </a:r>
            <a:r>
              <a:rPr lang="es-CO" sz="2800" dirty="0" smtClean="0">
                <a:solidFill>
                  <a:srgbClr val="FF0000"/>
                </a:solidFill>
              </a:rPr>
              <a:t>argumento a menudo es asociado </a:t>
            </a:r>
            <a:r>
              <a:rPr lang="es-CO" sz="2800" dirty="0">
                <a:solidFill>
                  <a:srgbClr val="FF0000"/>
                </a:solidFill>
              </a:rPr>
              <a:t>con la idea de que </a:t>
            </a:r>
            <a:r>
              <a:rPr lang="es-CO" sz="2800" dirty="0" smtClean="0">
                <a:solidFill>
                  <a:srgbClr val="FF0000"/>
                </a:solidFill>
              </a:rPr>
              <a:t>originalmente </a:t>
            </a:r>
            <a:r>
              <a:rPr lang="es-CO" sz="2800" dirty="0">
                <a:solidFill>
                  <a:srgbClr val="FF0000"/>
                </a:solidFill>
              </a:rPr>
              <a:t>Dios dio las leyes dietéticas porque las personas no tenían la forma de refrigerarlos en la época del Antiguo Testamento. </a:t>
            </a:r>
            <a:endParaRPr lang="es-CO" sz="2800" dirty="0" smtClean="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04664"/>
            <a:ext cx="252028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85051" y="4221088"/>
            <a:ext cx="8136904" cy="2677656"/>
          </a:xfrm>
          <a:prstGeom prst="rect">
            <a:avLst/>
          </a:prstGeom>
          <a:solidFill>
            <a:schemeClr val="bg2">
              <a:lumMod val="75000"/>
            </a:schemeClr>
          </a:solidFill>
        </p:spPr>
        <p:txBody>
          <a:bodyPr wrap="square">
            <a:spAutoFit/>
          </a:bodyPr>
          <a:lstStyle/>
          <a:p>
            <a:r>
              <a:rPr lang="es-CO" sz="2800" dirty="0"/>
              <a:t>La gente tampoco tenían forma de refrigerarlos en la época del Nuevo Testamento. Si los mandamientos dietéticos hubiesen tenido que ver con la ausencia de refrigeración de las carnes, él no los hubiese “abolido” hasta hace cerca de cien años cuando la refrigeración </a:t>
            </a:r>
            <a:r>
              <a:rPr lang="es-CO" sz="2800" dirty="0" smtClean="0"/>
              <a:t>domestica fue </a:t>
            </a:r>
            <a:r>
              <a:rPr lang="es-CO" sz="2800" dirty="0"/>
              <a:t>inventada</a:t>
            </a:r>
            <a:r>
              <a:rPr lang="es-CO" sz="2800" dirty="0" smtClean="0"/>
              <a:t>. Entre lo siglos 18 y 19.</a:t>
            </a:r>
            <a:endParaRPr lang="es-CO" sz="2800" dirty="0"/>
          </a:p>
        </p:txBody>
      </p:sp>
    </p:spTree>
    <p:extLst>
      <p:ext uri="{BB962C8B-B14F-4D97-AF65-F5344CB8AC3E}">
        <p14:creationId xmlns:p14="http://schemas.microsoft.com/office/powerpoint/2010/main" val="31692099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a:bodyPr>
          <a:lstStyle/>
          <a:p>
            <a:pPr marL="0" indent="0">
              <a:buNone/>
            </a:pPr>
            <a:r>
              <a:rPr lang="es-CO" sz="3000" u="sng" dirty="0" smtClean="0"/>
              <a:t>Hay </a:t>
            </a:r>
            <a:r>
              <a:rPr lang="es-CO" sz="3000" u="sng" dirty="0"/>
              <a:t>seis pasajes del Nuevo Testamento que pueden dar la impresión de que Dios, verdaderamente, abolió los mandamientos dietéticos que el estableció en el </a:t>
            </a:r>
            <a:r>
              <a:rPr lang="es-CO" sz="3000" u="sng" dirty="0" smtClean="0"/>
              <a:t>Antiguo </a:t>
            </a:r>
            <a:r>
              <a:rPr lang="es-CO" sz="3000" u="sng" dirty="0"/>
              <a:t>Testamento</a:t>
            </a:r>
            <a:r>
              <a:rPr lang="es-CO" sz="3000" dirty="0"/>
              <a:t>. Sin embargo, un vistazo </a:t>
            </a:r>
            <a:r>
              <a:rPr lang="es-CO" sz="3000" dirty="0" smtClean="0"/>
              <a:t>correcto </a:t>
            </a:r>
            <a:r>
              <a:rPr lang="es-CO" sz="3000" dirty="0"/>
              <a:t>de estos pasajes revela que realmente no prueban tal cosa. La única manera que una persona puede usar cualquiera de estos pasajes para “probar” el </a:t>
            </a:r>
            <a:r>
              <a:rPr lang="es-CO" sz="3000" dirty="0" smtClean="0"/>
              <a:t>anula miento </a:t>
            </a:r>
            <a:r>
              <a:rPr lang="es-CO" sz="3000" dirty="0"/>
              <a:t>de las leyes dietéticas es: </a:t>
            </a:r>
            <a:endParaRPr lang="es-CO" sz="3000" dirty="0" smtClean="0"/>
          </a:p>
          <a:p>
            <a:pPr marL="400050" lvl="1" indent="0">
              <a:buNone/>
            </a:pPr>
            <a:r>
              <a:rPr lang="es-CO" sz="3000" b="1" dirty="0" smtClean="0"/>
              <a:t>1</a:t>
            </a:r>
            <a:r>
              <a:rPr lang="es-CO" dirty="0" smtClean="0"/>
              <a:t>). </a:t>
            </a:r>
            <a:r>
              <a:rPr lang="es-CO" dirty="0" smtClean="0">
                <a:solidFill>
                  <a:srgbClr val="FF0000"/>
                </a:solidFill>
              </a:rPr>
              <a:t>Ignorando </a:t>
            </a:r>
            <a:r>
              <a:rPr lang="es-CO" dirty="0">
                <a:solidFill>
                  <a:srgbClr val="FF0000"/>
                </a:solidFill>
              </a:rPr>
              <a:t>el contexto del pasaje; </a:t>
            </a:r>
            <a:endParaRPr lang="es-CO" dirty="0" smtClean="0">
              <a:solidFill>
                <a:srgbClr val="FF0000"/>
              </a:solidFill>
            </a:endParaRPr>
          </a:p>
          <a:p>
            <a:pPr marL="400050" lvl="1" indent="0">
              <a:buNone/>
            </a:pPr>
            <a:r>
              <a:rPr lang="es-CO" sz="3000" b="1" dirty="0" smtClean="0"/>
              <a:t>2</a:t>
            </a:r>
            <a:r>
              <a:rPr lang="es-CO" dirty="0" smtClean="0"/>
              <a:t>). </a:t>
            </a:r>
            <a:r>
              <a:rPr lang="es-CO" dirty="0" smtClean="0">
                <a:solidFill>
                  <a:srgbClr val="FF0000"/>
                </a:solidFill>
              </a:rPr>
              <a:t>Ignorando </a:t>
            </a:r>
            <a:r>
              <a:rPr lang="es-CO" dirty="0">
                <a:solidFill>
                  <a:srgbClr val="FF0000"/>
                </a:solidFill>
              </a:rPr>
              <a:t>el trasfondo histórico del pasaje; </a:t>
            </a:r>
            <a:endParaRPr lang="es-CO" dirty="0" smtClean="0">
              <a:solidFill>
                <a:srgbClr val="FF0000"/>
              </a:solidFill>
            </a:endParaRPr>
          </a:p>
          <a:p>
            <a:pPr marL="400050" lvl="1" indent="0">
              <a:buNone/>
            </a:pPr>
            <a:r>
              <a:rPr lang="es-CO" sz="3000" b="1" dirty="0" smtClean="0"/>
              <a:t>3</a:t>
            </a:r>
            <a:r>
              <a:rPr lang="es-CO" dirty="0" smtClean="0"/>
              <a:t>). </a:t>
            </a:r>
            <a:r>
              <a:rPr lang="es-CO" dirty="0" smtClean="0">
                <a:solidFill>
                  <a:srgbClr val="FF0000"/>
                </a:solidFill>
              </a:rPr>
              <a:t>Ignorando </a:t>
            </a:r>
            <a:r>
              <a:rPr lang="es-CO" dirty="0">
                <a:solidFill>
                  <a:srgbClr val="FF0000"/>
                </a:solidFill>
              </a:rPr>
              <a:t>lo que el resto de la Biblia dice del tema; </a:t>
            </a:r>
            <a:r>
              <a:rPr lang="es-CO" dirty="0" smtClean="0">
                <a:solidFill>
                  <a:srgbClr val="FF0000"/>
                </a:solidFill>
              </a:rPr>
              <a:t>y</a:t>
            </a:r>
          </a:p>
          <a:p>
            <a:pPr marL="400050" lvl="1" indent="0">
              <a:buNone/>
            </a:pPr>
            <a:r>
              <a:rPr lang="es-CO" sz="3000" b="1" dirty="0" smtClean="0"/>
              <a:t>4</a:t>
            </a:r>
            <a:r>
              <a:rPr lang="es-CO" dirty="0" smtClean="0"/>
              <a:t>). </a:t>
            </a:r>
            <a:r>
              <a:rPr lang="es-CO" dirty="0" smtClean="0">
                <a:solidFill>
                  <a:srgbClr val="FF0000"/>
                </a:solidFill>
              </a:rPr>
              <a:t>Ignorando </a:t>
            </a:r>
            <a:r>
              <a:rPr lang="es-CO" dirty="0">
                <a:solidFill>
                  <a:srgbClr val="FF0000"/>
                </a:solidFill>
              </a:rPr>
              <a:t>las implicaciones y conclusiones lógicas de esta posición teológica.</a:t>
            </a:r>
          </a:p>
          <a:p>
            <a:endParaRPr lang="es-CO" dirty="0"/>
          </a:p>
        </p:txBody>
      </p:sp>
    </p:spTree>
    <p:extLst>
      <p:ext uri="{BB962C8B-B14F-4D97-AF65-F5344CB8AC3E}">
        <p14:creationId xmlns:p14="http://schemas.microsoft.com/office/powerpoint/2010/main" val="24165269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arn(inVertic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tx2">
              <a:lumMod val="20000"/>
              <a:lumOff val="80000"/>
            </a:schemeClr>
          </a:solidFill>
        </p:spPr>
        <p:txBody>
          <a:bodyPr>
            <a:normAutofit fontScale="85000" lnSpcReduction="20000"/>
          </a:bodyPr>
          <a:lstStyle/>
          <a:p>
            <a:pPr marL="0" indent="0">
              <a:buNone/>
            </a:pPr>
            <a:r>
              <a:rPr lang="es-CO" dirty="0" smtClean="0"/>
              <a:t>Antes </a:t>
            </a:r>
            <a:r>
              <a:rPr lang="es-CO" dirty="0"/>
              <a:t>de mirar los seis pasajes del Nuevo Testamento, consideremos dos preguntas importantes: </a:t>
            </a:r>
            <a:endParaRPr lang="es-CO" dirty="0" smtClean="0"/>
          </a:p>
          <a:p>
            <a:pPr marL="400050" lvl="1" indent="0">
              <a:buNone/>
            </a:pPr>
            <a:endParaRPr lang="es-CO" b="1" dirty="0" smtClean="0"/>
          </a:p>
          <a:p>
            <a:pPr marL="400050" lvl="1" indent="0">
              <a:buNone/>
            </a:pPr>
            <a:r>
              <a:rPr lang="es-CO" b="1" dirty="0" smtClean="0"/>
              <a:t>¿</a:t>
            </a:r>
            <a:r>
              <a:rPr lang="es-CO" b="1" dirty="0"/>
              <a:t>Fueron las leyes dietéticas, como están escritas en la Biblia, tradiciones hechas por los hombres, o mandamientos de Dios</a:t>
            </a:r>
            <a:r>
              <a:rPr lang="es-CO" b="1" dirty="0" smtClean="0"/>
              <a:t>?</a:t>
            </a:r>
            <a:endParaRPr lang="es-CO" b="1" dirty="0" smtClean="0">
              <a:solidFill>
                <a:srgbClr val="FF0000"/>
              </a:solidFill>
            </a:endParaRPr>
          </a:p>
          <a:p>
            <a:pPr marL="0" indent="0">
              <a:buNone/>
            </a:pPr>
            <a:r>
              <a:rPr lang="es-CO" dirty="0" smtClean="0"/>
              <a:t>Los </a:t>
            </a:r>
            <a:r>
              <a:rPr lang="es-CO" dirty="0"/>
              <a:t>c</a:t>
            </a:r>
            <a:r>
              <a:rPr lang="es-CO" dirty="0" smtClean="0"/>
              <a:t>reyentes </a:t>
            </a:r>
            <a:r>
              <a:rPr lang="es-CO" dirty="0"/>
              <a:t>en la Biblia deben admitir que estos eran </a:t>
            </a:r>
            <a:r>
              <a:rPr lang="es-CO" dirty="0" smtClean="0"/>
              <a:t>mandamientos de Dios, como lo dice </a:t>
            </a:r>
            <a:r>
              <a:rPr lang="es-CO" dirty="0" smtClean="0">
                <a:solidFill>
                  <a:srgbClr val="FF0000"/>
                </a:solidFill>
              </a:rPr>
              <a:t>(Lev.11:1). </a:t>
            </a:r>
            <a:r>
              <a:rPr lang="es-CO" dirty="0" smtClean="0">
                <a:latin typeface="Agency FB" pitchFamily="34" charset="0"/>
              </a:rPr>
              <a:t>Dijo el Señor a Moisés y a Aarón:</a:t>
            </a:r>
            <a:r>
              <a:rPr lang="es-CO" dirty="0" smtClean="0"/>
              <a:t> </a:t>
            </a:r>
            <a:r>
              <a:rPr lang="es-CO" dirty="0" smtClean="0">
                <a:latin typeface="Agency FB" pitchFamily="34" charset="0"/>
              </a:rPr>
              <a:t>«Decid a los israelitas: De los animales terrestres, estos podéis comer». </a:t>
            </a:r>
            <a:r>
              <a:rPr lang="es-CO" dirty="0" smtClean="0"/>
              <a:t>Ver los </a:t>
            </a:r>
            <a:r>
              <a:rPr lang="es-CO" dirty="0" smtClean="0">
                <a:solidFill>
                  <a:srgbClr val="FF0000"/>
                </a:solidFill>
              </a:rPr>
              <a:t>(versos 13, 20, 43-47). </a:t>
            </a:r>
            <a:r>
              <a:rPr lang="es-CO" dirty="0" smtClean="0"/>
              <a:t>Por tanto, </a:t>
            </a:r>
            <a:r>
              <a:rPr lang="es-CO" dirty="0" smtClean="0">
                <a:latin typeface="Agency FB" pitchFamily="34" charset="0"/>
              </a:rPr>
              <a:t>Dios </a:t>
            </a:r>
            <a:r>
              <a:rPr lang="es-CO" dirty="0" smtClean="0"/>
              <a:t>esperaba </a:t>
            </a:r>
            <a:r>
              <a:rPr lang="es-CO" dirty="0"/>
              <a:t>que su pueblo </a:t>
            </a:r>
            <a:r>
              <a:rPr lang="es-CO" dirty="0" smtClean="0"/>
              <a:t>tanto del A. Testamento como del N. Testamento obedeciera. Ahora El pueblo de Israel es uno solo a través de los siglos: Ver </a:t>
            </a:r>
            <a:r>
              <a:rPr lang="es-CO" dirty="0" smtClean="0">
                <a:solidFill>
                  <a:srgbClr val="FF0000"/>
                </a:solidFill>
              </a:rPr>
              <a:t>(Gál.3: 26-29). </a:t>
            </a:r>
            <a:r>
              <a:rPr lang="es-CO" dirty="0" smtClean="0"/>
              <a:t>Así como Dios es uno solo. Ver </a:t>
            </a:r>
            <a:r>
              <a:rPr lang="es-CO" dirty="0" smtClean="0">
                <a:solidFill>
                  <a:srgbClr val="FF0000"/>
                </a:solidFill>
              </a:rPr>
              <a:t>(Heb.8:10; Sant.1:17) </a:t>
            </a:r>
          </a:p>
          <a:p>
            <a:pPr marL="400050" lvl="1" indent="0">
              <a:buNone/>
            </a:pPr>
            <a:endParaRPr lang="es-CO" b="1" dirty="0" smtClean="0"/>
          </a:p>
          <a:p>
            <a:pPr marL="400050" lvl="1" indent="0">
              <a:buNone/>
            </a:pPr>
            <a:r>
              <a:rPr lang="es-CO" b="1" dirty="0" smtClean="0"/>
              <a:t>¿</a:t>
            </a:r>
            <a:r>
              <a:rPr lang="es-CO" b="1" dirty="0"/>
              <a:t>El Hijo de Dios enseñó a sus discípulos a desobedecer los mandamientos de Dios</a:t>
            </a:r>
            <a:r>
              <a:rPr lang="es-CO" b="1" dirty="0" smtClean="0"/>
              <a:t>? Ver </a:t>
            </a:r>
            <a:r>
              <a:rPr lang="es-CO" b="1" dirty="0" smtClean="0">
                <a:solidFill>
                  <a:srgbClr val="FF0000"/>
                </a:solidFill>
              </a:rPr>
              <a:t>(Sal. 89:34; Mat.5:17-20). </a:t>
            </a:r>
          </a:p>
          <a:p>
            <a:pPr marL="0" indent="0">
              <a:buNone/>
            </a:pPr>
            <a:endParaRPr lang="es-CO" sz="3000" dirty="0" smtClean="0">
              <a:solidFill>
                <a:srgbClr val="FF0000"/>
              </a:solidFill>
            </a:endParaRPr>
          </a:p>
          <a:p>
            <a:endParaRPr lang="es-CO" dirty="0"/>
          </a:p>
        </p:txBody>
      </p:sp>
    </p:spTree>
    <p:extLst>
      <p:ext uri="{BB962C8B-B14F-4D97-AF65-F5344CB8AC3E}">
        <p14:creationId xmlns:p14="http://schemas.microsoft.com/office/powerpoint/2010/main" val="4670131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p:spPr>
        <p:txBody>
          <a:bodyPr>
            <a:normAutofit fontScale="92500" lnSpcReduction="20000"/>
          </a:bodyPr>
          <a:lstStyle/>
          <a:p>
            <a:pPr marL="0" indent="0">
              <a:buNone/>
            </a:pPr>
            <a:r>
              <a:rPr lang="es-CO" sz="3000" dirty="0"/>
              <a:t>Algunos pensarán que esta es una pregunta ridícula, sin </a:t>
            </a:r>
            <a:r>
              <a:rPr lang="es-CO" sz="3000" dirty="0" smtClean="0"/>
              <a:t>embargo, como vimos, Jesús no lo hizo, pero a pesar de lo que dice la Escritura, esto </a:t>
            </a:r>
            <a:r>
              <a:rPr lang="es-CO" sz="3000" dirty="0"/>
              <a:t>es exactamente lo que algunos Cristianos realmente creen que Jesús </a:t>
            </a:r>
            <a:r>
              <a:rPr lang="es-CO" sz="3000" dirty="0" smtClean="0"/>
              <a:t>hizo.</a:t>
            </a:r>
            <a:endParaRPr lang="es-CO" sz="3000" dirty="0"/>
          </a:p>
          <a:p>
            <a:pPr marL="400050" lvl="1" indent="0">
              <a:buNone/>
            </a:pPr>
            <a:endParaRPr lang="es-CO" sz="3400" b="1" u="sng" dirty="0" smtClean="0"/>
          </a:p>
          <a:p>
            <a:pPr marL="400050" lvl="1" indent="0">
              <a:buNone/>
            </a:pPr>
            <a:r>
              <a:rPr lang="es-CO" sz="3400" b="1" u="sng" dirty="0" smtClean="0"/>
              <a:t>Primero</a:t>
            </a:r>
            <a:r>
              <a:rPr lang="es-CO" dirty="0" smtClean="0"/>
              <a:t>. </a:t>
            </a:r>
            <a:r>
              <a:rPr lang="es-CO" sz="3300" b="1" dirty="0" smtClean="0">
                <a:solidFill>
                  <a:srgbClr val="FF0000"/>
                </a:solidFill>
              </a:rPr>
              <a:t>Mateo 15:11</a:t>
            </a:r>
            <a:r>
              <a:rPr lang="es-CO" sz="3300" b="1" dirty="0" smtClean="0"/>
              <a:t>. </a:t>
            </a:r>
          </a:p>
          <a:p>
            <a:pPr marL="400050" lvl="1" indent="0">
              <a:buNone/>
            </a:pPr>
            <a:r>
              <a:rPr lang="es-CO" dirty="0" smtClean="0"/>
              <a:t>«</a:t>
            </a:r>
            <a:r>
              <a:rPr lang="es-CO" dirty="0" smtClean="0">
                <a:latin typeface="Agency FB" pitchFamily="34" charset="0"/>
              </a:rPr>
              <a:t>No </a:t>
            </a:r>
            <a:r>
              <a:rPr lang="es-CO" dirty="0">
                <a:latin typeface="Agency FB" pitchFamily="34" charset="0"/>
              </a:rPr>
              <a:t>lo que entra en la boca contamina al hombre; mas lo que sale de la boca, esto contamina al </a:t>
            </a:r>
            <a:r>
              <a:rPr lang="es-CO" dirty="0" smtClean="0">
                <a:latin typeface="Agency FB" pitchFamily="34" charset="0"/>
              </a:rPr>
              <a:t>hombre</a:t>
            </a:r>
            <a:r>
              <a:rPr lang="es-CO" dirty="0" smtClean="0"/>
              <a:t>». </a:t>
            </a:r>
            <a:r>
              <a:rPr lang="es-CO" dirty="0">
                <a:solidFill>
                  <a:srgbClr val="FF0000"/>
                </a:solidFill>
              </a:rPr>
              <a:t>Mateo 15:17</a:t>
            </a:r>
            <a:r>
              <a:rPr lang="es-CO" dirty="0"/>
              <a:t> </a:t>
            </a:r>
            <a:r>
              <a:rPr lang="es-CO" dirty="0" smtClean="0"/>
              <a:t>¿</a:t>
            </a:r>
            <a:r>
              <a:rPr lang="es-CO" dirty="0" smtClean="0">
                <a:latin typeface="Agency FB" pitchFamily="34" charset="0"/>
              </a:rPr>
              <a:t>No </a:t>
            </a:r>
            <a:r>
              <a:rPr lang="es-CO" dirty="0">
                <a:latin typeface="Agency FB" pitchFamily="34" charset="0"/>
              </a:rPr>
              <a:t>entendéis que todo lo que entra en la boca va al vientre, y es echado en la letrina</a:t>
            </a:r>
            <a:r>
              <a:rPr lang="es-CO" dirty="0"/>
              <a:t>?</a:t>
            </a:r>
          </a:p>
          <a:p>
            <a:pPr marL="0" indent="0">
              <a:buNone/>
            </a:pPr>
            <a:endParaRPr lang="es-CO" sz="3000" dirty="0" smtClean="0"/>
          </a:p>
          <a:p>
            <a:pPr marL="0" indent="0">
              <a:buNone/>
            </a:pPr>
            <a:r>
              <a:rPr lang="es-CO" sz="3000" dirty="0" smtClean="0"/>
              <a:t>Muchos </a:t>
            </a:r>
            <a:r>
              <a:rPr lang="es-CO" sz="3000" dirty="0"/>
              <a:t>Cristianos sinceros creen que Jesús abolió las leyes dietéticas del </a:t>
            </a:r>
            <a:r>
              <a:rPr lang="es-CO" sz="3000" dirty="0" smtClean="0"/>
              <a:t>A. </a:t>
            </a:r>
            <a:r>
              <a:rPr lang="es-CO" sz="3000" dirty="0"/>
              <a:t>Testamento cuando el hizo estas declaraciones. Esta idea tiene aun más apoyo en traducciones modernas del pasaje paralelo en </a:t>
            </a:r>
            <a:r>
              <a:rPr lang="es-CO" sz="3000" dirty="0">
                <a:solidFill>
                  <a:srgbClr val="FF0000"/>
                </a:solidFill>
              </a:rPr>
              <a:t>Marcos 7:19 </a:t>
            </a:r>
            <a:r>
              <a:rPr lang="es-CO" sz="3000" dirty="0"/>
              <a:t>, donde la Reina Valera 1960 añade, “ </a:t>
            </a:r>
            <a:r>
              <a:rPr lang="es-CO" sz="3000" dirty="0">
                <a:latin typeface="Agency FB" pitchFamily="34" charset="0"/>
              </a:rPr>
              <a:t>Esto decía, haciendo limpios todos los alimentos </a:t>
            </a:r>
            <a:r>
              <a:rPr lang="es-CO" sz="3000" dirty="0" smtClean="0"/>
              <a:t>.”</a:t>
            </a:r>
            <a:endParaRPr lang="es-CO" sz="3000" dirty="0"/>
          </a:p>
        </p:txBody>
      </p:sp>
    </p:spTree>
    <p:extLst>
      <p:ext uri="{BB962C8B-B14F-4D97-AF65-F5344CB8AC3E}">
        <p14:creationId xmlns:p14="http://schemas.microsoft.com/office/powerpoint/2010/main" val="3400200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160239"/>
          </a:xfrm>
          <a:solidFill>
            <a:schemeClr val="accent4">
              <a:lumMod val="40000"/>
              <a:lumOff val="60000"/>
            </a:schemeClr>
          </a:solidFill>
        </p:spPr>
        <p:txBody>
          <a:bodyPr>
            <a:noAutofit/>
          </a:bodyPr>
          <a:lstStyle/>
          <a:p>
            <a:pPr marL="0" indent="0">
              <a:buNone/>
            </a:pPr>
            <a:r>
              <a:rPr lang="es-CO" sz="2800" dirty="0"/>
              <a:t>Lo que muchos no saben es que esta declaración no existe en el Textus Receptus , el “Texto Recibido” impreso por primera vez en </a:t>
            </a:r>
            <a:r>
              <a:rPr lang="es-CO" sz="2800" dirty="0" smtClean="0">
                <a:solidFill>
                  <a:srgbClr val="FF0000"/>
                </a:solidFill>
              </a:rPr>
              <a:t>1516</a:t>
            </a:r>
            <a:r>
              <a:rPr lang="es-CO" sz="2800" dirty="0" smtClean="0"/>
              <a:t>, que </a:t>
            </a:r>
            <a:r>
              <a:rPr lang="es-CO" sz="2800" dirty="0"/>
              <a:t>fue aceptado por la Iglesia como el único texto autoritativo griego del Nuevo Testamento hasta hace cerca de cien años. </a:t>
            </a:r>
            <a:endParaRPr lang="es-CO" sz="2800" dirty="0" smtClean="0"/>
          </a:p>
        </p:txBody>
      </p:sp>
      <p:sp>
        <p:nvSpPr>
          <p:cNvPr id="4" name="3 Rectángulo"/>
          <p:cNvSpPr/>
          <p:nvPr/>
        </p:nvSpPr>
        <p:spPr>
          <a:xfrm>
            <a:off x="971600" y="3140968"/>
            <a:ext cx="7416824" cy="3046988"/>
          </a:xfrm>
          <a:prstGeom prst="rect">
            <a:avLst/>
          </a:prstGeom>
          <a:solidFill>
            <a:schemeClr val="accent3">
              <a:lumMod val="40000"/>
              <a:lumOff val="60000"/>
            </a:schemeClr>
          </a:solidFill>
          <a:scene3d>
            <a:camera prst="isometricOffAxis1Right"/>
            <a:lightRig rig="threePt" dir="t"/>
          </a:scene3d>
          <a:sp3d>
            <a:bevelT w="152400" h="50800" prst="softRound"/>
          </a:sp3d>
        </p:spPr>
        <p:txBody>
          <a:bodyPr wrap="square">
            <a:spAutoFit/>
          </a:bodyPr>
          <a:lstStyle/>
          <a:p>
            <a:r>
              <a:rPr lang="es-CO" sz="2400" dirty="0">
                <a:solidFill>
                  <a:srgbClr val="FF0000"/>
                </a:solidFill>
              </a:rPr>
              <a:t>Estas palabras obviamente fueron un comentario que algún escriba escribió en el margen del texto. Los escribas mas tarde, accidentalmente o deliberadamente, incorporaron comentarios al margen del texto mismo, así que esta declaración aparece solamente en </a:t>
            </a:r>
            <a:r>
              <a:rPr lang="es-CO" sz="2400" dirty="0" smtClean="0">
                <a:solidFill>
                  <a:srgbClr val="FF0000"/>
                </a:solidFill>
              </a:rPr>
              <a:t>las traducciones recientes.  Pero </a:t>
            </a:r>
            <a:r>
              <a:rPr lang="es-CO" sz="2400" dirty="0">
                <a:solidFill>
                  <a:srgbClr val="FF0000"/>
                </a:solidFill>
              </a:rPr>
              <a:t>no aparece en el Textus Receptus, así que la versión del Oso (Reina 1569) no dice nada acerca de “ </a:t>
            </a:r>
            <a:r>
              <a:rPr lang="es-CO" sz="2400" u="sng" dirty="0">
                <a:solidFill>
                  <a:srgbClr val="FF0000"/>
                </a:solidFill>
              </a:rPr>
              <a:t>declarar limpio todos los alimentos </a:t>
            </a:r>
            <a:r>
              <a:rPr lang="es-CO" sz="2400" dirty="0">
                <a:solidFill>
                  <a:srgbClr val="FF0000"/>
                </a:solidFill>
              </a:rPr>
              <a:t>”</a:t>
            </a:r>
          </a:p>
        </p:txBody>
      </p:sp>
    </p:spTree>
    <p:extLst>
      <p:ext uri="{BB962C8B-B14F-4D97-AF65-F5344CB8AC3E}">
        <p14:creationId xmlns:p14="http://schemas.microsoft.com/office/powerpoint/2010/main" val="1473409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944216"/>
          </a:xfrm>
          <a:solidFill>
            <a:schemeClr val="accent3">
              <a:lumMod val="40000"/>
              <a:lumOff val="60000"/>
            </a:schemeClr>
          </a:solidFill>
        </p:spPr>
        <p:txBody>
          <a:bodyPr>
            <a:normAutofit fontScale="85000" lnSpcReduction="10000"/>
          </a:bodyPr>
          <a:lstStyle/>
          <a:p>
            <a:pPr marL="0" indent="0">
              <a:buNone/>
            </a:pPr>
            <a:r>
              <a:rPr lang="es-CO" dirty="0" smtClean="0"/>
              <a:t>Examinemos </a:t>
            </a:r>
            <a:r>
              <a:rPr lang="es-CO" dirty="0"/>
              <a:t>este </a:t>
            </a:r>
            <a:r>
              <a:rPr lang="es-CO" dirty="0" smtClean="0"/>
              <a:t>pasaje de Mat.15:11,17,  </a:t>
            </a:r>
            <a:r>
              <a:rPr lang="es-CO" dirty="0"/>
              <a:t>para ver si </a:t>
            </a:r>
            <a:r>
              <a:rPr lang="es-CO" dirty="0" smtClean="0"/>
              <a:t>Jesús </a:t>
            </a:r>
            <a:r>
              <a:rPr lang="es-CO" dirty="0"/>
              <a:t>realmente estaba declarando todos los alimentos limpios. Si miramos los versos anteriores, vemos a </a:t>
            </a:r>
            <a:r>
              <a:rPr lang="es-CO" dirty="0" smtClean="0"/>
              <a:t>Jesús </a:t>
            </a:r>
            <a:r>
              <a:rPr lang="es-CO" dirty="0"/>
              <a:t>reprendiendo a los escribas y fariseos por desobedecer los mandamientos de Dios. </a:t>
            </a:r>
            <a:endParaRPr lang="es-CO" dirty="0" smtClean="0"/>
          </a:p>
        </p:txBody>
      </p:sp>
      <p:sp>
        <p:nvSpPr>
          <p:cNvPr id="4" name="3 Rectángulo"/>
          <p:cNvSpPr/>
          <p:nvPr/>
        </p:nvSpPr>
        <p:spPr>
          <a:xfrm>
            <a:off x="971600" y="2420888"/>
            <a:ext cx="7272808" cy="2246769"/>
          </a:xfrm>
          <a:prstGeom prst="rect">
            <a:avLst/>
          </a:prstGeom>
          <a:scene3d>
            <a:camera prst="isometricOffAxis1Right"/>
            <a:lightRig rig="threePt" dir="t"/>
          </a:scene3d>
        </p:spPr>
        <p:txBody>
          <a:bodyPr wrap="square">
            <a:spAutoFit/>
          </a:bodyPr>
          <a:lstStyle/>
          <a:p>
            <a:r>
              <a:rPr lang="es-CO" sz="2800" dirty="0">
                <a:solidFill>
                  <a:srgbClr val="FF0000"/>
                </a:solidFill>
              </a:rPr>
              <a:t>“¿Por qué también vosotros quebrantáis el mandamiento de Dios por vuestra tradición?” </a:t>
            </a:r>
            <a:r>
              <a:rPr lang="es-CO" sz="2800" dirty="0"/>
              <a:t>(Mt. 15:3).</a:t>
            </a:r>
            <a:r>
              <a:rPr lang="es-CO" sz="2800" dirty="0">
                <a:solidFill>
                  <a:srgbClr val="FF0000"/>
                </a:solidFill>
              </a:rPr>
              <a:t> El les contesta, “Bien invalidáis el mandamiento de Dios para guardar vuestra tradición .” </a:t>
            </a:r>
            <a:r>
              <a:rPr lang="es-CO" sz="2800" dirty="0"/>
              <a:t>(Mr. 7:9). </a:t>
            </a:r>
          </a:p>
        </p:txBody>
      </p:sp>
      <p:sp>
        <p:nvSpPr>
          <p:cNvPr id="5" name="4 Rectángulo"/>
          <p:cNvSpPr/>
          <p:nvPr/>
        </p:nvSpPr>
        <p:spPr>
          <a:xfrm>
            <a:off x="251520" y="4939444"/>
            <a:ext cx="8640960" cy="1938992"/>
          </a:xfrm>
          <a:prstGeom prst="rect">
            <a:avLst/>
          </a:prstGeom>
          <a:solidFill>
            <a:schemeClr val="accent3">
              <a:lumMod val="40000"/>
              <a:lumOff val="60000"/>
            </a:schemeClr>
          </a:solidFill>
        </p:spPr>
        <p:txBody>
          <a:bodyPr wrap="square">
            <a:spAutoFit/>
          </a:bodyPr>
          <a:lstStyle/>
          <a:p>
            <a:r>
              <a:rPr lang="es-CO" sz="2400" dirty="0"/>
              <a:t>Después de hacer declaraciones como estas, ¿</a:t>
            </a:r>
            <a:r>
              <a:rPr lang="es-CO" sz="2400" u="sng" dirty="0"/>
              <a:t>supondremos que Jesús los desobedeció para declarar todos los alimentos que Dios ha prohibido como limpios</a:t>
            </a:r>
            <a:r>
              <a:rPr lang="es-CO" sz="2400" dirty="0"/>
              <a:t>? Estos haría de él un hipócrita, o estúpido o ambos. ¡Estos son cosas que yo no diría de El! </a:t>
            </a:r>
            <a:r>
              <a:rPr lang="es-CO" sz="2400" u="sng" dirty="0"/>
              <a:t>Sin embargo es exactamente lo que la posición Cristiana lo hace ser.</a:t>
            </a:r>
          </a:p>
        </p:txBody>
      </p:sp>
    </p:spTree>
    <p:extLst>
      <p:ext uri="{BB962C8B-B14F-4D97-AF65-F5344CB8AC3E}">
        <p14:creationId xmlns:p14="http://schemas.microsoft.com/office/powerpoint/2010/main" val="5726780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672408"/>
          </a:xfrm>
        </p:spPr>
        <p:txBody>
          <a:bodyPr>
            <a:normAutofit fontScale="92500" lnSpcReduction="10000"/>
          </a:bodyPr>
          <a:lstStyle/>
          <a:p>
            <a:pPr marL="0" indent="0">
              <a:buNone/>
            </a:pPr>
            <a:r>
              <a:rPr lang="es-CO" dirty="0" smtClean="0"/>
              <a:t>El </a:t>
            </a:r>
            <a:r>
              <a:rPr lang="es-CO" dirty="0"/>
              <a:t>significado real de las palabras de </a:t>
            </a:r>
            <a:r>
              <a:rPr lang="es-CO" dirty="0" smtClean="0"/>
              <a:t>Jesús </a:t>
            </a:r>
            <a:r>
              <a:rPr lang="es-CO" dirty="0"/>
              <a:t>puede ser clarificado mirando el contexto. La controversia de este capítulo no era si el puerco es </a:t>
            </a:r>
            <a:r>
              <a:rPr lang="es-CO" dirty="0" smtClean="0"/>
              <a:t>limpio o </a:t>
            </a:r>
            <a:r>
              <a:rPr lang="es-CO" dirty="0"/>
              <a:t>no. </a:t>
            </a:r>
            <a:endParaRPr lang="es-CO" dirty="0" smtClean="0"/>
          </a:p>
          <a:p>
            <a:pPr marL="400050" lvl="1" indent="0">
              <a:buNone/>
            </a:pPr>
            <a:endParaRPr lang="es-CO" dirty="0" smtClean="0"/>
          </a:p>
          <a:p>
            <a:pPr marL="400050" lvl="1" indent="0">
              <a:buNone/>
            </a:pPr>
            <a:r>
              <a:rPr lang="es-CO" b="1" dirty="0" smtClean="0">
                <a:solidFill>
                  <a:srgbClr val="FF0000"/>
                </a:solidFill>
              </a:rPr>
              <a:t>La </a:t>
            </a:r>
            <a:r>
              <a:rPr lang="es-CO" b="1" dirty="0">
                <a:solidFill>
                  <a:srgbClr val="FF0000"/>
                </a:solidFill>
              </a:rPr>
              <a:t>controversia fue iniciada cuando los escribas y fariseos criticaron a los discípulos de </a:t>
            </a:r>
            <a:r>
              <a:rPr lang="es-CO" b="1" dirty="0" smtClean="0">
                <a:solidFill>
                  <a:srgbClr val="FF0000"/>
                </a:solidFill>
              </a:rPr>
              <a:t>Jesús </a:t>
            </a:r>
            <a:r>
              <a:rPr lang="es-CO" b="1" dirty="0">
                <a:solidFill>
                  <a:srgbClr val="FF0000"/>
                </a:solidFill>
              </a:rPr>
              <a:t>por comer con las manos sucias. </a:t>
            </a:r>
            <a:r>
              <a:rPr lang="es-CO" b="1" u="sng" dirty="0" smtClean="0">
                <a:solidFill>
                  <a:srgbClr val="FF0000"/>
                </a:solidFill>
              </a:rPr>
              <a:t>Los </a:t>
            </a:r>
            <a:r>
              <a:rPr lang="es-CO" b="1" u="sng" dirty="0">
                <a:solidFill>
                  <a:srgbClr val="FF0000"/>
                </a:solidFill>
              </a:rPr>
              <a:t>fariseos creían que Shibia , un espíritu maligno, se pegaba en las manos por la noche y este espíritu tenía que ser sacado antes de </a:t>
            </a:r>
            <a:r>
              <a:rPr lang="es-CO" b="1" u="sng" dirty="0" smtClean="0">
                <a:solidFill>
                  <a:srgbClr val="FF0000"/>
                </a:solidFill>
              </a:rPr>
              <a:t>comer</a:t>
            </a:r>
            <a:r>
              <a:rPr lang="es-CO" b="1" dirty="0" smtClean="0">
                <a:solidFill>
                  <a:srgbClr val="FF0000"/>
                </a:solidFill>
              </a:rPr>
              <a:t>. </a:t>
            </a:r>
          </a:p>
        </p:txBody>
      </p:sp>
      <p:sp>
        <p:nvSpPr>
          <p:cNvPr id="4" name="3 Rectángulo"/>
          <p:cNvSpPr/>
          <p:nvPr/>
        </p:nvSpPr>
        <p:spPr>
          <a:xfrm>
            <a:off x="621439" y="4221088"/>
            <a:ext cx="6264696" cy="2677656"/>
          </a:xfrm>
          <a:prstGeom prst="rect">
            <a:avLst/>
          </a:prstGeom>
          <a:solidFill>
            <a:schemeClr val="accent3">
              <a:lumMod val="40000"/>
              <a:lumOff val="60000"/>
            </a:schemeClr>
          </a:solidFill>
        </p:spPr>
        <p:txBody>
          <a:bodyPr wrap="square">
            <a:spAutoFit/>
          </a:bodyPr>
          <a:lstStyle/>
          <a:p>
            <a:r>
              <a:rPr lang="es-CO" sz="2400" dirty="0"/>
              <a:t>Las creencias judías acerca del lavamiento de las manos estaban establecidas en el Talmud. </a:t>
            </a:r>
            <a:endParaRPr lang="es-CO" sz="2400" dirty="0" smtClean="0"/>
          </a:p>
          <a:p>
            <a:pPr algn="r"/>
            <a:r>
              <a:rPr lang="es-CO" sz="2400" dirty="0" smtClean="0"/>
              <a:t>El Talmud es </a:t>
            </a:r>
            <a:r>
              <a:rPr lang="es-CO" sz="2400" dirty="0"/>
              <a:t>una obra que recoge principalmente las discusiones rabínicas sobre leyes judías, tradiciones, costumbres, narraciones y dichos, parábolas, historias y leyendas</a:t>
            </a:r>
            <a:r>
              <a:rPr lang="es-CO" sz="2400" dirty="0" smtClean="0"/>
              <a:t>.</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4005064"/>
            <a:ext cx="209550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10677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p:spPr>
        <p:txBody>
          <a:bodyPr>
            <a:normAutofit fontScale="85000" lnSpcReduction="10000"/>
          </a:bodyPr>
          <a:lstStyle/>
          <a:p>
            <a:pPr marL="0" indent="0">
              <a:buNone/>
            </a:pPr>
            <a:r>
              <a:rPr lang="es-CO" dirty="0"/>
              <a:t>Algunas de la normas establecidas por el Talmud eran</a:t>
            </a:r>
            <a:r>
              <a:rPr lang="es-CO" dirty="0" smtClean="0"/>
              <a:t>:</a:t>
            </a:r>
          </a:p>
          <a:p>
            <a:pPr marL="400050" lvl="1" indent="0">
              <a:buNone/>
            </a:pPr>
            <a:endParaRPr lang="es-CO" sz="3200" b="1" dirty="0" smtClean="0"/>
          </a:p>
          <a:p>
            <a:pPr marL="400050" lvl="1" indent="0">
              <a:buNone/>
            </a:pPr>
            <a:r>
              <a:rPr lang="es-CO" sz="3200" b="1" dirty="0" smtClean="0"/>
              <a:t>1</a:t>
            </a:r>
            <a:r>
              <a:rPr lang="es-CO" dirty="0" smtClean="0"/>
              <a:t>). “ </a:t>
            </a:r>
            <a:r>
              <a:rPr lang="es-CO" dirty="0"/>
              <a:t>Una persona que desprecia lavarse las manos antes de comer debe ser </a:t>
            </a:r>
            <a:r>
              <a:rPr lang="es-CO" dirty="0" smtClean="0"/>
              <a:t>ex comunicada.” </a:t>
            </a:r>
            <a:r>
              <a:rPr lang="es-CO" dirty="0"/>
              <a:t>( </a:t>
            </a:r>
            <a:r>
              <a:rPr lang="es-CO" dirty="0" smtClean="0"/>
              <a:t>Ver. </a:t>
            </a:r>
            <a:r>
              <a:rPr lang="es-CO" dirty="0"/>
              <a:t>47b</a:t>
            </a:r>
            <a:r>
              <a:rPr lang="es-CO" dirty="0" smtClean="0"/>
              <a:t>)</a:t>
            </a:r>
          </a:p>
          <a:p>
            <a:pPr marL="400050" lvl="1" indent="0">
              <a:buNone/>
            </a:pPr>
            <a:endParaRPr lang="es-CO" sz="3200" b="1" dirty="0" smtClean="0"/>
          </a:p>
          <a:p>
            <a:pPr marL="400050" lvl="1" indent="0">
              <a:buNone/>
            </a:pPr>
            <a:r>
              <a:rPr lang="es-CO" sz="3200" b="1" dirty="0" smtClean="0"/>
              <a:t>2</a:t>
            </a:r>
            <a:r>
              <a:rPr lang="es-CO" dirty="0" smtClean="0"/>
              <a:t>).  </a:t>
            </a:r>
            <a:r>
              <a:rPr lang="es-CO" dirty="0"/>
              <a:t>“ Quien quiera que coma pan sin lavarse las manos primeramente es considerado haber pecado con una ramera.” (Sot 4b) </a:t>
            </a:r>
            <a:endParaRPr lang="es-CO" dirty="0" smtClean="0"/>
          </a:p>
          <a:p>
            <a:pPr marL="400050" lvl="1" indent="0">
              <a:buNone/>
            </a:pPr>
            <a:endParaRPr lang="es-CO" sz="3200" b="1" dirty="0" smtClean="0"/>
          </a:p>
          <a:p>
            <a:pPr marL="400050" lvl="1" indent="0">
              <a:buNone/>
            </a:pPr>
            <a:r>
              <a:rPr lang="es-CO" sz="3200" b="1" dirty="0" smtClean="0"/>
              <a:t>3</a:t>
            </a:r>
            <a:r>
              <a:rPr lang="es-CO" dirty="0" smtClean="0"/>
              <a:t>). “ </a:t>
            </a:r>
            <a:r>
              <a:rPr lang="es-CO" dirty="0"/>
              <a:t>Quien quiera que haga algo liviano acerca del lavamiento de las manos será cortado del mundo” (Sot 4b</a:t>
            </a:r>
            <a:r>
              <a:rPr lang="es-CO" dirty="0" smtClean="0"/>
              <a:t>)</a:t>
            </a:r>
          </a:p>
          <a:p>
            <a:pPr marL="400050" lvl="1" indent="0">
              <a:buNone/>
            </a:pPr>
            <a:endParaRPr lang="es-CO" sz="3200" b="1" dirty="0" smtClean="0"/>
          </a:p>
          <a:p>
            <a:pPr marL="400050" lvl="1" indent="0">
              <a:buNone/>
            </a:pPr>
            <a:r>
              <a:rPr lang="es-CO" sz="3200" b="1" dirty="0" smtClean="0"/>
              <a:t>4</a:t>
            </a:r>
            <a:r>
              <a:rPr lang="es-CO" dirty="0" smtClean="0"/>
              <a:t>).  </a:t>
            </a:r>
            <a:r>
              <a:rPr lang="es-CO" dirty="0"/>
              <a:t>“ Quien quiera que coma pan sin fregarse las manos es considerado haber comido pan inmundo.” (Sot 4b</a:t>
            </a:r>
            <a:r>
              <a:rPr lang="es-CO" dirty="0" smtClean="0"/>
              <a:t>)</a:t>
            </a:r>
            <a:endParaRPr lang="es-CO" dirty="0"/>
          </a:p>
        </p:txBody>
      </p:sp>
    </p:spTree>
    <p:extLst>
      <p:ext uri="{BB962C8B-B14F-4D97-AF65-F5344CB8AC3E}">
        <p14:creationId xmlns:p14="http://schemas.microsoft.com/office/powerpoint/2010/main" val="4410511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440160"/>
          </a:xfrm>
          <a:solidFill>
            <a:schemeClr val="accent3">
              <a:lumMod val="40000"/>
              <a:lumOff val="60000"/>
            </a:schemeClr>
          </a:solidFill>
        </p:spPr>
        <p:txBody>
          <a:bodyPr>
            <a:normAutofit lnSpcReduction="10000"/>
          </a:bodyPr>
          <a:lstStyle/>
          <a:p>
            <a:pPr marL="0" indent="0">
              <a:buNone/>
            </a:pPr>
            <a:r>
              <a:rPr lang="es-CO" sz="3000" dirty="0" smtClean="0"/>
              <a:t>Todas </a:t>
            </a:r>
            <a:r>
              <a:rPr lang="es-CO" sz="3000" dirty="0"/>
              <a:t>estas creencias son encontradas en las tradiciones de los hombres y no en los mandamientos de Dios. </a:t>
            </a:r>
            <a:endParaRPr lang="es-CO" sz="3000" dirty="0" smtClean="0"/>
          </a:p>
        </p:txBody>
      </p:sp>
      <p:sp>
        <p:nvSpPr>
          <p:cNvPr id="4" name="3 Rectángulo"/>
          <p:cNvSpPr/>
          <p:nvPr/>
        </p:nvSpPr>
        <p:spPr>
          <a:xfrm>
            <a:off x="971600" y="2132856"/>
            <a:ext cx="7488832" cy="1938992"/>
          </a:xfrm>
          <a:prstGeom prst="rect">
            <a:avLst/>
          </a:prstGeom>
          <a:scene3d>
            <a:camera prst="isometricOffAxis1Right"/>
            <a:lightRig rig="threePt" dir="t"/>
          </a:scene3d>
        </p:spPr>
        <p:txBody>
          <a:bodyPr wrap="square">
            <a:spAutoFit/>
          </a:bodyPr>
          <a:lstStyle/>
          <a:p>
            <a:r>
              <a:rPr lang="es-CO" sz="2400" dirty="0">
                <a:solidFill>
                  <a:srgbClr val="FF0000"/>
                </a:solidFill>
              </a:rPr>
              <a:t>Cuando Jesús hizo las declaración que parecer ser “declarando todos los alimentos limpios”, </a:t>
            </a:r>
            <a:r>
              <a:rPr lang="es-CO" sz="2400" u="sng" dirty="0">
                <a:solidFill>
                  <a:srgbClr val="FF0000"/>
                </a:solidFill>
              </a:rPr>
              <a:t>él simplemente estaba diciendo que el alimento inmundo no se convierte en alimento no inmundo si es comido con las manos sucias. </a:t>
            </a:r>
          </a:p>
        </p:txBody>
      </p:sp>
      <p:sp>
        <p:nvSpPr>
          <p:cNvPr id="5" name="4 Rectángulo"/>
          <p:cNvSpPr/>
          <p:nvPr/>
        </p:nvSpPr>
        <p:spPr>
          <a:xfrm>
            <a:off x="394107" y="4549676"/>
            <a:ext cx="8352928" cy="1938992"/>
          </a:xfrm>
          <a:prstGeom prst="rect">
            <a:avLst/>
          </a:prstGeom>
          <a:solidFill>
            <a:schemeClr val="accent3">
              <a:lumMod val="40000"/>
              <a:lumOff val="60000"/>
            </a:schemeClr>
          </a:solidFill>
          <a:scene3d>
            <a:camera prst="orthographicFront"/>
            <a:lightRig rig="threePt" dir="t"/>
          </a:scene3d>
          <a:sp3d>
            <a:bevelT prst="slope"/>
          </a:sp3d>
        </p:spPr>
        <p:txBody>
          <a:bodyPr wrap="square">
            <a:spAutoFit/>
          </a:bodyPr>
          <a:lstStyle/>
          <a:p>
            <a:r>
              <a:rPr lang="es-CO" sz="2400" dirty="0"/>
              <a:t>El simplemente estaba en desacuerdo con la tradición que decía, “quien quiera que coma pan sin fregarse las manos es considerado haber comido pan inmundo.” Su declaración final hace claro que éste era el planteamiento que el estaba haciendo. “ </a:t>
            </a:r>
            <a:r>
              <a:rPr lang="es-CO" sz="2400" dirty="0">
                <a:latin typeface="Agency FB" pitchFamily="34" charset="0"/>
              </a:rPr>
              <a:t>pero el comer con las manos sin lavar no contamina al hombre</a:t>
            </a:r>
            <a:r>
              <a:rPr lang="es-CO" sz="2400" dirty="0"/>
              <a:t>. ” </a:t>
            </a:r>
            <a:r>
              <a:rPr lang="es-CO" sz="2400" b="1" dirty="0">
                <a:solidFill>
                  <a:srgbClr val="FF0000"/>
                </a:solidFill>
              </a:rPr>
              <a:t>(Mt. 15:20)</a:t>
            </a:r>
          </a:p>
        </p:txBody>
      </p:sp>
    </p:spTree>
    <p:extLst>
      <p:ext uri="{BB962C8B-B14F-4D97-AF65-F5344CB8AC3E}">
        <p14:creationId xmlns:p14="http://schemas.microsoft.com/office/powerpoint/2010/main" val="3624298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60000"/>
              <a:lumOff val="40000"/>
            </a:schemeClr>
          </a:solidFill>
        </p:spPr>
        <p:txBody>
          <a:bodyPr>
            <a:normAutofit/>
          </a:bodyPr>
          <a:lstStyle/>
          <a:p>
            <a:pPr marL="0" indent="0">
              <a:buNone/>
            </a:pPr>
            <a:r>
              <a:rPr lang="es-CO" sz="2800" dirty="0" smtClean="0"/>
              <a:t>El </a:t>
            </a:r>
            <a:r>
              <a:rPr lang="es-CO" sz="2800" dirty="0"/>
              <a:t>problema </a:t>
            </a:r>
            <a:r>
              <a:rPr lang="es-CO" sz="2800" dirty="0" smtClean="0"/>
              <a:t>de debate registrado </a:t>
            </a:r>
            <a:r>
              <a:rPr lang="es-CO" sz="2800" dirty="0"/>
              <a:t>en Mateo 15:11, </a:t>
            </a:r>
            <a:r>
              <a:rPr lang="es-CO" sz="2800" dirty="0" smtClean="0"/>
              <a:t>17,no </a:t>
            </a:r>
            <a:r>
              <a:rPr lang="es-CO" sz="2800" dirty="0"/>
              <a:t>era si el cerdo o el marisco es </a:t>
            </a:r>
            <a:r>
              <a:rPr lang="es-CO" sz="2800" dirty="0" smtClean="0"/>
              <a:t>inmundo </a:t>
            </a:r>
            <a:r>
              <a:rPr lang="es-CO" sz="2800" dirty="0"/>
              <a:t>o </a:t>
            </a:r>
            <a:r>
              <a:rPr lang="es-CO" sz="2800" dirty="0" smtClean="0"/>
              <a:t>no, puesto que Dios </a:t>
            </a:r>
            <a:r>
              <a:rPr lang="es-CO" sz="2800" dirty="0"/>
              <a:t>ha hecho esto claro en </a:t>
            </a:r>
            <a:r>
              <a:rPr lang="es-CO" sz="2800" dirty="0" smtClean="0"/>
              <a:t>la Torá.  </a:t>
            </a:r>
          </a:p>
          <a:p>
            <a:pPr marL="0" indent="0">
              <a:buNone/>
            </a:pPr>
            <a:endParaRPr lang="es-CO" sz="2800" dirty="0" smtClean="0"/>
          </a:p>
          <a:p>
            <a:pPr marL="400050" lvl="1" indent="0">
              <a:buNone/>
            </a:pPr>
            <a:r>
              <a:rPr lang="es-CO" dirty="0" smtClean="0">
                <a:solidFill>
                  <a:srgbClr val="FF0000"/>
                </a:solidFill>
              </a:rPr>
              <a:t>El </a:t>
            </a:r>
            <a:r>
              <a:rPr lang="es-CO" dirty="0">
                <a:solidFill>
                  <a:srgbClr val="FF0000"/>
                </a:solidFill>
              </a:rPr>
              <a:t>problema en cuestión era si comer alimentos </a:t>
            </a:r>
            <a:r>
              <a:rPr lang="es-CO" dirty="0" smtClean="0">
                <a:solidFill>
                  <a:srgbClr val="FF0000"/>
                </a:solidFill>
              </a:rPr>
              <a:t>limpios </a:t>
            </a:r>
            <a:r>
              <a:rPr lang="es-CO" dirty="0">
                <a:solidFill>
                  <a:srgbClr val="FF0000"/>
                </a:solidFill>
              </a:rPr>
              <a:t>con las manos sucias los convertía en alimentos no </a:t>
            </a:r>
            <a:r>
              <a:rPr lang="es-CO" dirty="0" smtClean="0">
                <a:solidFill>
                  <a:srgbClr val="FF0000"/>
                </a:solidFill>
              </a:rPr>
              <a:t>inmundos. </a:t>
            </a:r>
            <a:r>
              <a:rPr lang="es-CO" dirty="0">
                <a:solidFill>
                  <a:srgbClr val="FF0000"/>
                </a:solidFill>
              </a:rPr>
              <a:t>La única forma de decir que el “</a:t>
            </a:r>
            <a:r>
              <a:rPr lang="es-CO" b="1" dirty="0">
                <a:solidFill>
                  <a:srgbClr val="FF0000"/>
                </a:solidFill>
                <a:latin typeface="Agency FB" pitchFamily="34" charset="0"/>
              </a:rPr>
              <a:t>declaró todos los alimentos limpios</a:t>
            </a:r>
            <a:r>
              <a:rPr lang="es-CO" dirty="0">
                <a:solidFill>
                  <a:srgbClr val="FF0000"/>
                </a:solidFill>
              </a:rPr>
              <a:t>” es decir que el declaró todos los alimentos </a:t>
            </a:r>
            <a:r>
              <a:rPr lang="es-CO" dirty="0" smtClean="0">
                <a:solidFill>
                  <a:srgbClr val="FF0000"/>
                </a:solidFill>
              </a:rPr>
              <a:t>inmundos </a:t>
            </a:r>
            <a:r>
              <a:rPr lang="es-CO" dirty="0">
                <a:solidFill>
                  <a:srgbClr val="FF0000"/>
                </a:solidFill>
              </a:rPr>
              <a:t>limpios aun si son comidos con las manos sucias. </a:t>
            </a:r>
            <a:endParaRPr lang="es-CO" dirty="0" smtClean="0">
              <a:solidFill>
                <a:srgbClr val="FF0000"/>
              </a:solidFill>
            </a:endParaRPr>
          </a:p>
          <a:p>
            <a:pPr marL="0" indent="0">
              <a:buNone/>
            </a:pPr>
            <a:endParaRPr lang="es-CO" sz="2800" dirty="0" smtClean="0"/>
          </a:p>
          <a:p>
            <a:pPr marL="0" indent="0">
              <a:buNone/>
            </a:pPr>
            <a:r>
              <a:rPr lang="es-CO" sz="2800" dirty="0" smtClean="0"/>
              <a:t>Jesús, </a:t>
            </a:r>
            <a:r>
              <a:rPr lang="es-CO" sz="2800" dirty="0"/>
              <a:t>un judío observante de la Torá, no hubiera considerado el cerdo o el marisco como comida</a:t>
            </a:r>
            <a:r>
              <a:rPr lang="es-CO" sz="2800" dirty="0" smtClean="0"/>
              <a:t>.</a:t>
            </a:r>
            <a:endParaRPr lang="es-CO" sz="2800" dirty="0"/>
          </a:p>
        </p:txBody>
      </p:sp>
    </p:spTree>
    <p:extLst>
      <p:ext uri="{BB962C8B-B14F-4D97-AF65-F5344CB8AC3E}">
        <p14:creationId xmlns:p14="http://schemas.microsoft.com/office/powerpoint/2010/main" val="35843850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834880" cy="3384376"/>
          </a:xfrm>
          <a:solidFill>
            <a:schemeClr val="accent3">
              <a:lumMod val="60000"/>
              <a:lumOff val="40000"/>
            </a:schemeClr>
          </a:solidFill>
          <a:scene3d>
            <a:camera prst="isometricOffAxis1Right"/>
            <a:lightRig rig="threePt" dir="t"/>
          </a:scene3d>
          <a:sp3d>
            <a:bevelT prst="relaxedInset"/>
          </a:sp3d>
        </p:spPr>
        <p:txBody>
          <a:bodyPr>
            <a:normAutofit fontScale="92500"/>
          </a:bodyPr>
          <a:lstStyle/>
          <a:p>
            <a:pPr marL="0" indent="0">
              <a:buNone/>
            </a:pPr>
            <a:r>
              <a:rPr lang="es-CO" sz="4000" b="1" u="sng" dirty="0"/>
              <a:t>Segundo:</a:t>
            </a:r>
            <a:r>
              <a:rPr lang="es-CO" dirty="0"/>
              <a:t> </a:t>
            </a:r>
            <a:r>
              <a:rPr lang="es-CO" b="1" u="sng" dirty="0">
                <a:solidFill>
                  <a:srgbClr val="FF0000"/>
                </a:solidFill>
              </a:rPr>
              <a:t>Hechos </a:t>
            </a:r>
            <a:r>
              <a:rPr lang="es-CO" b="1" u="sng" dirty="0" smtClean="0">
                <a:solidFill>
                  <a:srgbClr val="FF0000"/>
                </a:solidFill>
              </a:rPr>
              <a:t>10:11-14</a:t>
            </a:r>
            <a:r>
              <a:rPr lang="es-CO" dirty="0" smtClean="0">
                <a:solidFill>
                  <a:srgbClr val="FF0000"/>
                </a:solidFill>
              </a:rPr>
              <a:t>. </a:t>
            </a:r>
            <a:endParaRPr lang="es-CO" dirty="0">
              <a:solidFill>
                <a:srgbClr val="FF0000"/>
              </a:solidFill>
            </a:endParaRPr>
          </a:p>
          <a:p>
            <a:pPr marL="0" indent="0">
              <a:buNone/>
            </a:pPr>
            <a:r>
              <a:rPr lang="es-CO" sz="2800" dirty="0" smtClean="0"/>
              <a:t>Versión RV60, dice. «</a:t>
            </a:r>
            <a:r>
              <a:rPr lang="es-CO" sz="2800" dirty="0" smtClean="0">
                <a:latin typeface="Agency FB" pitchFamily="34" charset="0"/>
              </a:rPr>
              <a:t>y </a:t>
            </a:r>
            <a:r>
              <a:rPr lang="es-CO" sz="2800" dirty="0">
                <a:latin typeface="Agency FB" pitchFamily="34" charset="0"/>
              </a:rPr>
              <a:t>vio el cielo abierto, y que descendía algo semejante a un gran lienzo, que atado de las cuatro puntas era bajado a la tierra; </a:t>
            </a:r>
            <a:r>
              <a:rPr lang="es-CO" sz="2800" dirty="0" smtClean="0">
                <a:latin typeface="Agency FB" pitchFamily="34" charset="0"/>
              </a:rPr>
              <a:t>12 </a:t>
            </a:r>
            <a:r>
              <a:rPr lang="es-CO" sz="2800" dirty="0">
                <a:latin typeface="Agency FB" pitchFamily="34" charset="0"/>
              </a:rPr>
              <a:t>en el cual había de todos los cuadrúpedos terrestres y reptiles y aves del cielo. </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04664"/>
            <a:ext cx="3528392" cy="338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02544" y="4725144"/>
            <a:ext cx="6192688" cy="1384995"/>
          </a:xfrm>
          <a:prstGeom prst="rect">
            <a:avLst/>
          </a:prstGeom>
          <a:solidFill>
            <a:schemeClr val="accent3">
              <a:lumMod val="60000"/>
              <a:lumOff val="40000"/>
            </a:schemeClr>
          </a:solidFill>
          <a:scene3d>
            <a:camera prst="isometricOffAxis1Right"/>
            <a:lightRig rig="threePt" dir="t"/>
          </a:scene3d>
          <a:sp3d>
            <a:bevelT/>
          </a:sp3d>
        </p:spPr>
        <p:txBody>
          <a:bodyPr wrap="square">
            <a:spAutoFit/>
          </a:bodyPr>
          <a:lstStyle/>
          <a:p>
            <a:r>
              <a:rPr lang="es-CO" sz="2800" dirty="0">
                <a:latin typeface="Agency FB" pitchFamily="34" charset="0"/>
              </a:rPr>
              <a:t>13 Y le vino una voz: Levántate, Pedro, mata y come. 14 Entonces Pedro dijo: Señor, no; porque ninguna cosa común o inmunda he comido jamás».</a:t>
            </a:r>
          </a:p>
        </p:txBody>
      </p:sp>
    </p:spTree>
    <p:extLst>
      <p:ext uri="{BB962C8B-B14F-4D97-AF65-F5344CB8AC3E}">
        <p14:creationId xmlns:p14="http://schemas.microsoft.com/office/powerpoint/2010/main" val="38659577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accent4">
              <a:lumMod val="40000"/>
              <a:lumOff val="60000"/>
            </a:schemeClr>
          </a:solidFill>
          <a:scene3d>
            <a:camera prst="perspectiveLeft"/>
            <a:lightRig rig="threePt" dir="t"/>
          </a:scene3d>
          <a:sp3d>
            <a:bevelT prst="convex"/>
          </a:sp3d>
        </p:spPr>
        <p:txBody>
          <a:bodyPr>
            <a:normAutofit fontScale="92500"/>
          </a:bodyPr>
          <a:lstStyle/>
          <a:p>
            <a:pPr marL="0" indent="0">
              <a:buNone/>
            </a:pPr>
            <a:r>
              <a:rPr lang="es-CO" sz="2800" dirty="0" smtClean="0"/>
              <a:t>Esto </a:t>
            </a:r>
            <a:r>
              <a:rPr lang="es-CO" sz="2800" dirty="0"/>
              <a:t>ocurrió muchos años después de la </a:t>
            </a:r>
            <a:r>
              <a:rPr lang="es-CO" sz="2800" dirty="0" smtClean="0"/>
              <a:t>crucifixión </a:t>
            </a:r>
            <a:r>
              <a:rPr lang="es-CO" sz="2800" dirty="0"/>
              <a:t>y </a:t>
            </a:r>
            <a:r>
              <a:rPr lang="es-CO" sz="2800" dirty="0" smtClean="0"/>
              <a:t>resurrección, ya que Jesús fue crucificado en el año 31 y Hechos de los apóstoles fue escrito en el año 63. Por tanto, si Jesús </a:t>
            </a:r>
            <a:r>
              <a:rPr lang="es-CO" sz="2800" dirty="0"/>
              <a:t>“</a:t>
            </a:r>
            <a:r>
              <a:rPr lang="es-CO" sz="2800" dirty="0">
                <a:latin typeface="Agency FB" pitchFamily="34" charset="0"/>
              </a:rPr>
              <a:t>declaró todos los alimentos como </a:t>
            </a:r>
            <a:r>
              <a:rPr lang="es-CO" sz="2800" dirty="0" smtClean="0">
                <a:latin typeface="Agency FB" pitchFamily="34" charset="0"/>
              </a:rPr>
              <a:t>limpios</a:t>
            </a:r>
            <a:r>
              <a:rPr lang="es-CO" sz="2800" dirty="0" smtClean="0"/>
              <a:t>», 32 años </a:t>
            </a:r>
            <a:r>
              <a:rPr lang="es-CO" sz="2800" dirty="0"/>
              <a:t>antes, ¡ciertamente </a:t>
            </a:r>
            <a:r>
              <a:rPr lang="es-CO" sz="2800" dirty="0" smtClean="0"/>
              <a:t>Pedro debería saberlo, pero no </a:t>
            </a:r>
            <a:r>
              <a:rPr lang="es-CO" sz="2800" dirty="0"/>
              <a:t>sabía nada acerca de esto! </a:t>
            </a:r>
            <a:endParaRPr lang="es-CO" sz="2800" dirty="0" smtClean="0"/>
          </a:p>
          <a:p>
            <a:pPr marL="400050" lvl="1" indent="0">
              <a:buNone/>
            </a:pPr>
            <a:endParaRPr lang="es-CO" sz="2400" dirty="0" smtClean="0"/>
          </a:p>
          <a:p>
            <a:pPr marL="400050" lvl="1" indent="0">
              <a:buNone/>
            </a:pPr>
            <a:r>
              <a:rPr lang="es-CO" dirty="0" smtClean="0">
                <a:solidFill>
                  <a:srgbClr val="FF0000"/>
                </a:solidFill>
              </a:rPr>
              <a:t>Todavía </a:t>
            </a:r>
            <a:r>
              <a:rPr lang="es-CO" dirty="0">
                <a:solidFill>
                  <a:srgbClr val="FF0000"/>
                </a:solidFill>
              </a:rPr>
              <a:t>muchos Cristianos creen que Dios envió la visión para decirle a Pedro que él </a:t>
            </a:r>
            <a:r>
              <a:rPr lang="es-CO" dirty="0" smtClean="0">
                <a:solidFill>
                  <a:srgbClr val="FF0000"/>
                </a:solidFill>
              </a:rPr>
              <a:t>había </a:t>
            </a:r>
            <a:r>
              <a:rPr lang="es-CO" dirty="0">
                <a:solidFill>
                  <a:srgbClr val="FF0000"/>
                </a:solidFill>
              </a:rPr>
              <a:t>“</a:t>
            </a:r>
            <a:r>
              <a:rPr lang="es-CO" dirty="0">
                <a:solidFill>
                  <a:srgbClr val="FF0000"/>
                </a:solidFill>
                <a:latin typeface="Agency FB" pitchFamily="34" charset="0"/>
              </a:rPr>
              <a:t>cambiado de parecer</a:t>
            </a:r>
            <a:r>
              <a:rPr lang="es-CO" dirty="0">
                <a:solidFill>
                  <a:srgbClr val="FF0000"/>
                </a:solidFill>
              </a:rPr>
              <a:t>” acerca de las leyes dietéticas, y las </a:t>
            </a:r>
            <a:r>
              <a:rPr lang="es-CO" dirty="0" smtClean="0">
                <a:solidFill>
                  <a:srgbClr val="FF0000"/>
                </a:solidFill>
              </a:rPr>
              <a:t>había </a:t>
            </a:r>
            <a:r>
              <a:rPr lang="es-CO" dirty="0">
                <a:solidFill>
                  <a:srgbClr val="FF0000"/>
                </a:solidFill>
              </a:rPr>
              <a:t>abolido. </a:t>
            </a:r>
            <a:endParaRPr lang="es-CO" dirty="0" smtClean="0">
              <a:solidFill>
                <a:srgbClr val="FF0000"/>
              </a:solidFill>
            </a:endParaRPr>
          </a:p>
          <a:p>
            <a:pPr marL="0" indent="0">
              <a:buNone/>
            </a:pPr>
            <a:endParaRPr lang="es-CO" sz="2800" dirty="0" smtClean="0"/>
          </a:p>
          <a:p>
            <a:pPr marL="0" indent="0">
              <a:buNone/>
            </a:pPr>
            <a:r>
              <a:rPr lang="es-CO" sz="2800" dirty="0" smtClean="0"/>
              <a:t>Sin </a:t>
            </a:r>
            <a:r>
              <a:rPr lang="es-CO" sz="2800" dirty="0"/>
              <a:t>embargo, el contexto demuestra que la visión no tiene nada que ver con un cambio en las leyes dietéticas de Dios.</a:t>
            </a:r>
          </a:p>
          <a:p>
            <a:endParaRPr lang="es-CO" dirty="0"/>
          </a:p>
        </p:txBody>
      </p:sp>
    </p:spTree>
    <p:extLst>
      <p:ext uri="{BB962C8B-B14F-4D97-AF65-F5344CB8AC3E}">
        <p14:creationId xmlns:p14="http://schemas.microsoft.com/office/powerpoint/2010/main" val="16724866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4">
              <a:lumMod val="40000"/>
              <a:lumOff val="60000"/>
            </a:schemeClr>
          </a:solidFill>
          <a:scene3d>
            <a:camera prst="isometricOffAxis1Right"/>
            <a:lightRig rig="threePt" dir="t"/>
          </a:scene3d>
          <a:sp3d>
            <a:bevelT prst="relaxedInset"/>
          </a:sp3d>
        </p:spPr>
        <p:txBody>
          <a:bodyPr>
            <a:normAutofit fontScale="85000" lnSpcReduction="20000"/>
          </a:bodyPr>
          <a:lstStyle/>
          <a:p>
            <a:pPr marL="0" indent="0">
              <a:buNone/>
            </a:pPr>
            <a:r>
              <a:rPr lang="es-CO" sz="3000" dirty="0" smtClean="0"/>
              <a:t>El </a:t>
            </a:r>
            <a:r>
              <a:rPr lang="es-CO" sz="3000" dirty="0"/>
              <a:t>mensaje de la visión </a:t>
            </a:r>
            <a:r>
              <a:rPr lang="es-CO" sz="3000" dirty="0" smtClean="0"/>
              <a:t>significaba que </a:t>
            </a:r>
            <a:r>
              <a:rPr lang="es-CO" sz="3000" dirty="0"/>
              <a:t>Dios estaba declarando limpios a los gentiles </a:t>
            </a:r>
            <a:r>
              <a:rPr lang="es-CO" sz="3000" dirty="0" smtClean="0"/>
              <a:t>a través </a:t>
            </a:r>
            <a:r>
              <a:rPr lang="es-CO" sz="3000" dirty="0"/>
              <a:t>de la fe en el Mesías, y Dios </a:t>
            </a:r>
            <a:r>
              <a:rPr lang="es-CO" sz="3000" dirty="0" smtClean="0"/>
              <a:t>quiso </a:t>
            </a:r>
            <a:r>
              <a:rPr lang="es-CO" sz="3000" dirty="0"/>
              <a:t>que estos gentiles fueran parte del cuerpo del Mesías, un cuerpo que en este tiempo solamente consistía de los </a:t>
            </a:r>
            <a:r>
              <a:rPr lang="es-CO" sz="3000" dirty="0" smtClean="0"/>
              <a:t>judíos </a:t>
            </a:r>
            <a:r>
              <a:rPr lang="es-CO" sz="3000" dirty="0"/>
              <a:t>nativos y prosélitos quienes habían hecho una conversión formal y completa </a:t>
            </a:r>
            <a:r>
              <a:rPr lang="es-CO" sz="3000" dirty="0" smtClean="0"/>
              <a:t>a Jesús. </a:t>
            </a:r>
          </a:p>
          <a:p>
            <a:pPr marL="0" indent="0">
              <a:buNone/>
            </a:pPr>
            <a:endParaRPr lang="es-CO" sz="3000" dirty="0" smtClean="0"/>
          </a:p>
          <a:p>
            <a:pPr marL="400050" lvl="1" indent="0">
              <a:buNone/>
            </a:pPr>
            <a:r>
              <a:rPr lang="es-CO" sz="2600" b="1" dirty="0" smtClean="0">
                <a:solidFill>
                  <a:srgbClr val="0070C0"/>
                </a:solidFill>
              </a:rPr>
              <a:t>Los </a:t>
            </a:r>
            <a:r>
              <a:rPr lang="es-CO" sz="2600" b="1" dirty="0">
                <a:solidFill>
                  <a:srgbClr val="0070C0"/>
                </a:solidFill>
              </a:rPr>
              <a:t>animales inmundos en la visión del gran lienzo eran las naciones gentiles. Esta clase de simbolismo no debió ser inusual a Pedro, un judío quien era familiar con las Escrituras. </a:t>
            </a:r>
            <a:endParaRPr lang="es-CO" sz="2600" b="1" dirty="0" smtClean="0">
              <a:solidFill>
                <a:srgbClr val="0070C0"/>
              </a:solidFill>
            </a:endParaRPr>
          </a:p>
          <a:p>
            <a:pPr marL="0" indent="0">
              <a:buNone/>
            </a:pPr>
            <a:endParaRPr lang="es-CO" sz="3000" b="1" dirty="0" smtClean="0">
              <a:solidFill>
                <a:srgbClr val="0070C0"/>
              </a:solidFill>
            </a:endParaRPr>
          </a:p>
          <a:p>
            <a:pPr marL="0" indent="0">
              <a:buNone/>
            </a:pPr>
            <a:r>
              <a:rPr lang="es-CO" sz="3000" dirty="0" smtClean="0"/>
              <a:t>En </a:t>
            </a:r>
            <a:r>
              <a:rPr lang="es-CO" sz="3000" dirty="0"/>
              <a:t>los escritos de los profetas, las naciones gentiles son simbolizadas por animales inmundos tales como </a:t>
            </a:r>
            <a:r>
              <a:rPr lang="es-CO" sz="3000" dirty="0" smtClean="0"/>
              <a:t>el león</a:t>
            </a:r>
            <a:r>
              <a:rPr lang="es-CO" sz="3000" dirty="0"/>
              <a:t>, el oso, y el leopardo. </a:t>
            </a:r>
            <a:r>
              <a:rPr lang="es-CO" sz="3000" dirty="0" smtClean="0">
                <a:solidFill>
                  <a:srgbClr val="FF0000"/>
                </a:solidFill>
              </a:rPr>
              <a:t>(véase Daniel 7:4-6). </a:t>
            </a:r>
            <a:r>
              <a:rPr lang="es-CO" sz="3000" dirty="0" smtClean="0"/>
              <a:t>El león simboliza a Babilonia, el oso, a Persia, y el leopardo a Grecia, todas naciones gentiles.  </a:t>
            </a:r>
            <a:endParaRPr lang="es-CO" sz="3000" dirty="0"/>
          </a:p>
          <a:p>
            <a:endParaRPr lang="es-CO" dirty="0"/>
          </a:p>
        </p:txBody>
      </p:sp>
    </p:spTree>
    <p:extLst>
      <p:ext uri="{BB962C8B-B14F-4D97-AF65-F5344CB8AC3E}">
        <p14:creationId xmlns:p14="http://schemas.microsoft.com/office/powerpoint/2010/main" val="12943948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60000"/>
              <a:lumOff val="40000"/>
            </a:schemeClr>
          </a:solidFill>
          <a:scene3d>
            <a:camera prst="isometricOffAxis1Right"/>
            <a:lightRig rig="threePt" dir="t"/>
          </a:scene3d>
          <a:sp3d>
            <a:bevelT w="139700" h="139700" prst="divot"/>
          </a:sp3d>
        </p:spPr>
        <p:txBody>
          <a:bodyPr>
            <a:normAutofit fontScale="92500" lnSpcReduction="20000"/>
          </a:bodyPr>
          <a:lstStyle/>
          <a:p>
            <a:pPr marL="0" indent="0">
              <a:buNone/>
            </a:pPr>
            <a:r>
              <a:rPr lang="es-CO" sz="3000" dirty="0" smtClean="0"/>
              <a:t>Para </a:t>
            </a:r>
            <a:r>
              <a:rPr lang="es-CO" sz="3000" dirty="0"/>
              <a:t>entender apropiadamente la visión que tuvo Pedro debemos colocarnos en los zapatos de este. Así como el Mesías que el siguió, Pedro era un hombre observante de la Torá. El sabía que Dios había claramente mandado a su pueblo a no comer ciertos animales. Por esto el dijo “ </a:t>
            </a:r>
            <a:r>
              <a:rPr lang="es-CO" sz="3000" dirty="0">
                <a:latin typeface="Agency FB" pitchFamily="34" charset="0"/>
              </a:rPr>
              <a:t>Señor, no; porque ninguna cosa común o inmunda he comido jamás</a:t>
            </a:r>
            <a:r>
              <a:rPr lang="es-CO" sz="3000" dirty="0"/>
              <a:t>.” </a:t>
            </a:r>
            <a:endParaRPr lang="es-CO" sz="3000" dirty="0" smtClean="0"/>
          </a:p>
          <a:p>
            <a:pPr marL="0" indent="0">
              <a:buNone/>
            </a:pPr>
            <a:endParaRPr lang="es-CO" dirty="0" smtClean="0"/>
          </a:p>
          <a:p>
            <a:pPr marL="400050" lvl="1" indent="0">
              <a:buNone/>
            </a:pPr>
            <a:r>
              <a:rPr lang="es-CO" dirty="0" smtClean="0"/>
              <a:t>Para </a:t>
            </a:r>
            <a:r>
              <a:rPr lang="es-CO" dirty="0"/>
              <a:t>ponerse en los zapatos de Pedro, imagínese que usted, un Cristiano nacido de nuevo, cae en un trance y ve un gran lienzo bajar del cielo. El lienzo esta lleno de mujeres desnudas. Usted escucha una voz que se dirige a usted por su nombre y le dice. “¡</a:t>
            </a:r>
            <a:r>
              <a:rPr lang="es-CO" b="1" dirty="0">
                <a:latin typeface="Agency FB" pitchFamily="34" charset="0"/>
              </a:rPr>
              <a:t>Levántate, toma una y comete adulterio</a:t>
            </a:r>
            <a:r>
              <a:rPr lang="es-CO" dirty="0"/>
              <a:t>!” Como Pedro, usted se sorprenderá por semejante visión, porque usted sabe que las Escrituras claramente </a:t>
            </a:r>
            <a:r>
              <a:rPr lang="es-CO" dirty="0" smtClean="0"/>
              <a:t>prohíben </a:t>
            </a:r>
            <a:r>
              <a:rPr lang="es-CO" dirty="0"/>
              <a:t>tal acto.</a:t>
            </a:r>
          </a:p>
        </p:txBody>
      </p:sp>
    </p:spTree>
    <p:extLst>
      <p:ext uri="{BB962C8B-B14F-4D97-AF65-F5344CB8AC3E}">
        <p14:creationId xmlns:p14="http://schemas.microsoft.com/office/powerpoint/2010/main" val="5097575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6">
              <a:lumMod val="20000"/>
              <a:lumOff val="80000"/>
            </a:schemeClr>
          </a:solidFill>
        </p:spPr>
        <p:txBody>
          <a:bodyPr>
            <a:normAutofit lnSpcReduction="10000"/>
          </a:bodyPr>
          <a:lstStyle/>
          <a:p>
            <a:pPr marL="0" indent="0">
              <a:buNone/>
            </a:pPr>
            <a:r>
              <a:rPr lang="es-CO" sz="2800" dirty="0" smtClean="0"/>
              <a:t>La </a:t>
            </a:r>
            <a:r>
              <a:rPr lang="es-CO" sz="2800" dirty="0"/>
              <a:t>única conclusión que usted podrá hacer de dicha visión es: La visión es del diablo. </a:t>
            </a:r>
            <a:r>
              <a:rPr lang="es-CO" sz="2800" dirty="0" smtClean="0"/>
              <a:t>No es </a:t>
            </a:r>
            <a:r>
              <a:rPr lang="es-CO" sz="2800" dirty="0"/>
              <a:t>del Señor, pero ciertamente no puede tomarse </a:t>
            </a:r>
            <a:r>
              <a:rPr lang="es-CO" sz="2800" dirty="0" smtClean="0"/>
              <a:t>literalmente, es simbólica.  </a:t>
            </a:r>
          </a:p>
          <a:p>
            <a:pPr marL="0" indent="0">
              <a:buNone/>
            </a:pPr>
            <a:endParaRPr lang="es-CO" sz="2800" dirty="0" smtClean="0"/>
          </a:p>
          <a:p>
            <a:pPr marL="400050" lvl="1" indent="0">
              <a:buNone/>
            </a:pPr>
            <a:r>
              <a:rPr lang="es-CO" dirty="0" smtClean="0"/>
              <a:t>Cuando </a:t>
            </a:r>
            <a:r>
              <a:rPr lang="es-CO" dirty="0"/>
              <a:t>los mensajeros de Cornelio llegaron, Pedro comprendió que la visión era verdaderamente del Señor. El hecho de que estos hombres eran gentiles indujo a Pedro a entender el significado correcto de la visión. </a:t>
            </a:r>
            <a:r>
              <a:rPr lang="es-CO" dirty="0" smtClean="0"/>
              <a:t>“</a:t>
            </a:r>
            <a:r>
              <a:rPr lang="es-CO" b="1" dirty="0" smtClean="0">
                <a:latin typeface="Agency FB" pitchFamily="34" charset="0"/>
              </a:rPr>
              <a:t>pero </a:t>
            </a:r>
            <a:r>
              <a:rPr lang="es-CO" b="1" dirty="0">
                <a:latin typeface="Agency FB" pitchFamily="34" charset="0"/>
              </a:rPr>
              <a:t>a mí me ha mostrado Dios que a ningún hombre llame común o inmundo</a:t>
            </a:r>
            <a:r>
              <a:rPr lang="es-CO" dirty="0"/>
              <a:t>;” </a:t>
            </a:r>
            <a:r>
              <a:rPr lang="es-CO" dirty="0" smtClean="0">
                <a:solidFill>
                  <a:srgbClr val="FF0000"/>
                </a:solidFill>
              </a:rPr>
              <a:t>(Hechos 10:28). </a:t>
            </a:r>
          </a:p>
          <a:p>
            <a:pPr marL="0" indent="0">
              <a:buNone/>
            </a:pPr>
            <a:endParaRPr lang="es-CO" sz="2800" dirty="0">
              <a:solidFill>
                <a:srgbClr val="FF0000"/>
              </a:solidFill>
            </a:endParaRPr>
          </a:p>
          <a:p>
            <a:pPr marL="0" indent="0">
              <a:buNone/>
            </a:pPr>
            <a:r>
              <a:rPr lang="es-CO" sz="2800" dirty="0" smtClean="0"/>
              <a:t>La </a:t>
            </a:r>
            <a:r>
              <a:rPr lang="es-CO" sz="2800" dirty="0"/>
              <a:t>explicación de Pedro hace ver claramente que la visión era para interpretarse en sentido </a:t>
            </a:r>
            <a:r>
              <a:rPr lang="es-CO" sz="2800" u="sng" dirty="0"/>
              <a:t>alegórico y no literal.</a:t>
            </a:r>
          </a:p>
        </p:txBody>
      </p:sp>
    </p:spTree>
    <p:extLst>
      <p:ext uri="{BB962C8B-B14F-4D97-AF65-F5344CB8AC3E}">
        <p14:creationId xmlns:p14="http://schemas.microsoft.com/office/powerpoint/2010/main" val="2292562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1368152"/>
          </a:xfrm>
          <a:solidFill>
            <a:schemeClr val="accent3">
              <a:lumMod val="60000"/>
              <a:lumOff val="40000"/>
            </a:schemeClr>
          </a:solidFill>
        </p:spPr>
        <p:txBody>
          <a:bodyPr>
            <a:normAutofit fontScale="92500" lnSpcReduction="10000"/>
          </a:bodyPr>
          <a:lstStyle/>
          <a:p>
            <a:pPr marL="0" indent="0">
              <a:buNone/>
            </a:pPr>
            <a:r>
              <a:rPr lang="es-CO" dirty="0" smtClean="0"/>
              <a:t>Pedro </a:t>
            </a:r>
            <a:r>
              <a:rPr lang="es-CO" dirty="0"/>
              <a:t>fue inteligente en saber que Dios no lo mandó a hacer algo que las Escrituras claramente </a:t>
            </a:r>
            <a:r>
              <a:rPr lang="es-CO" dirty="0" smtClean="0"/>
              <a:t>prohíben.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7437" y="2132856"/>
            <a:ext cx="2232248" cy="2080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2284148"/>
            <a:ext cx="5760640" cy="2308324"/>
          </a:xfrm>
          <a:prstGeom prst="rect">
            <a:avLst/>
          </a:prstGeom>
          <a:solidFill>
            <a:schemeClr val="accent4">
              <a:lumMod val="40000"/>
              <a:lumOff val="60000"/>
            </a:schemeClr>
          </a:solidFill>
          <a:scene3d>
            <a:camera prst="isometricOffAxis1Right"/>
            <a:lightRig rig="threePt" dir="t"/>
          </a:scene3d>
          <a:sp3d>
            <a:bevelT prst="relaxedInset"/>
          </a:sp3d>
        </p:spPr>
        <p:txBody>
          <a:bodyPr wrap="square">
            <a:spAutoFit/>
          </a:bodyPr>
          <a:lstStyle/>
          <a:p>
            <a:r>
              <a:rPr lang="es-CO" sz="2400" dirty="0"/>
              <a:t>Pedro entendió que la visión no tenía nada que ver con un cambio en las leyes dietéticas; fue una forma de Dios mostrarle a Pedro su intención de injertar los gentiles dentro de la ciudadanía de Israel a </a:t>
            </a:r>
            <a:r>
              <a:rPr lang="es-CO" sz="2400" dirty="0" smtClean="0"/>
              <a:t>través </a:t>
            </a:r>
            <a:r>
              <a:rPr lang="es-CO" sz="2400" dirty="0"/>
              <a:t>de la fe en el Mesías de Israel. </a:t>
            </a:r>
          </a:p>
        </p:txBody>
      </p:sp>
      <p:sp>
        <p:nvSpPr>
          <p:cNvPr id="5" name="4 Rectángulo"/>
          <p:cNvSpPr/>
          <p:nvPr/>
        </p:nvSpPr>
        <p:spPr>
          <a:xfrm>
            <a:off x="539551" y="5251364"/>
            <a:ext cx="8280133" cy="954107"/>
          </a:xfrm>
          <a:prstGeom prst="rect">
            <a:avLst/>
          </a:prstGeom>
          <a:solidFill>
            <a:schemeClr val="accent3">
              <a:lumMod val="60000"/>
              <a:lumOff val="40000"/>
            </a:schemeClr>
          </a:solidFill>
        </p:spPr>
        <p:txBody>
          <a:bodyPr wrap="square">
            <a:spAutoFit/>
          </a:bodyPr>
          <a:lstStyle/>
          <a:p>
            <a:r>
              <a:rPr lang="es-CO" sz="2800" dirty="0"/>
              <a:t>Y aquellos injertados a Israel deben obedecer los mandamientos que Dios dio a Israel</a:t>
            </a:r>
            <a:r>
              <a:rPr lang="es-CO" sz="2800" dirty="0" smtClean="0"/>
              <a:t>. Ver </a:t>
            </a:r>
            <a:r>
              <a:rPr lang="es-CO" sz="2800" b="1" dirty="0" smtClean="0">
                <a:solidFill>
                  <a:srgbClr val="FF0000"/>
                </a:solidFill>
              </a:rPr>
              <a:t>(Gal.3:26-29).</a:t>
            </a:r>
            <a:endParaRPr lang="es-CO" sz="2800" b="1" dirty="0">
              <a:solidFill>
                <a:srgbClr val="FF0000"/>
              </a:solidFill>
            </a:endParaRPr>
          </a:p>
        </p:txBody>
      </p:sp>
    </p:spTree>
    <p:extLst>
      <p:ext uri="{BB962C8B-B14F-4D97-AF65-F5344CB8AC3E}">
        <p14:creationId xmlns:p14="http://schemas.microsoft.com/office/powerpoint/2010/main" val="37548525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2">
              <a:lumMod val="90000"/>
            </a:schemeClr>
          </a:solidFill>
        </p:spPr>
        <p:txBody>
          <a:bodyPr>
            <a:normAutofit lnSpcReduction="10000"/>
          </a:bodyPr>
          <a:lstStyle/>
          <a:p>
            <a:pPr marL="0" indent="0">
              <a:buNone/>
            </a:pPr>
            <a:r>
              <a:rPr lang="es-CO" sz="4000" b="1" u="sng" dirty="0"/>
              <a:t>Tercero:</a:t>
            </a:r>
            <a:r>
              <a:rPr lang="es-CO" dirty="0"/>
              <a:t> </a:t>
            </a:r>
            <a:r>
              <a:rPr lang="es-CO" sz="3600" b="1" dirty="0">
                <a:solidFill>
                  <a:srgbClr val="FF0000"/>
                </a:solidFill>
              </a:rPr>
              <a:t>Colosenses 2:16</a:t>
            </a:r>
            <a:r>
              <a:rPr lang="es-CO" dirty="0"/>
              <a:t>.</a:t>
            </a:r>
          </a:p>
          <a:p>
            <a:pPr marL="0" indent="0">
              <a:buNone/>
            </a:pPr>
            <a:r>
              <a:rPr lang="es-CO" dirty="0" smtClean="0">
                <a:solidFill>
                  <a:srgbClr val="FF0000"/>
                </a:solidFill>
              </a:rPr>
              <a:t>Colosenses </a:t>
            </a:r>
            <a:r>
              <a:rPr lang="es-CO" dirty="0">
                <a:solidFill>
                  <a:srgbClr val="FF0000"/>
                </a:solidFill>
              </a:rPr>
              <a:t>2:16 </a:t>
            </a:r>
            <a:r>
              <a:rPr lang="es-CO" dirty="0" smtClean="0">
                <a:solidFill>
                  <a:srgbClr val="FF0000"/>
                </a:solidFill>
              </a:rPr>
              <a:t>RV60</a:t>
            </a:r>
            <a:r>
              <a:rPr lang="es-CO" dirty="0" smtClean="0"/>
              <a:t>.  </a:t>
            </a:r>
            <a:r>
              <a:rPr lang="es-CO" sz="3000" dirty="0">
                <a:latin typeface="Agency FB" pitchFamily="34" charset="0"/>
              </a:rPr>
              <a:t>Por tanto, nadie os juzgue en comida o en bebida, o en cuanto a días de fiesta, luna nueva o días de </a:t>
            </a:r>
            <a:r>
              <a:rPr lang="es-CO" sz="3000" dirty="0" smtClean="0">
                <a:latin typeface="Agency FB" pitchFamily="34" charset="0"/>
              </a:rPr>
              <a:t>reposo</a:t>
            </a:r>
            <a:r>
              <a:rPr lang="es-CO" sz="3000" dirty="0" smtClean="0"/>
              <a:t>. </a:t>
            </a:r>
          </a:p>
          <a:p>
            <a:pPr marL="400050" lvl="1" indent="0">
              <a:buNone/>
            </a:pPr>
            <a:endParaRPr lang="es-CO" sz="2600" b="1" dirty="0" smtClean="0"/>
          </a:p>
          <a:p>
            <a:pPr marL="400050" lvl="1" indent="0">
              <a:buNone/>
            </a:pPr>
            <a:r>
              <a:rPr lang="es-CO" sz="2600" b="1" dirty="0" smtClean="0"/>
              <a:t>¿</a:t>
            </a:r>
            <a:r>
              <a:rPr lang="es-CO" sz="2600" b="1" dirty="0"/>
              <a:t>Significa esto que los Cristianos están absolutamente libres de cualquier restricción dietética? </a:t>
            </a:r>
            <a:endParaRPr lang="es-CO" sz="2600" b="1" dirty="0" smtClean="0"/>
          </a:p>
          <a:p>
            <a:pPr marL="0" indent="0">
              <a:buNone/>
            </a:pPr>
            <a:endParaRPr lang="es-CO" sz="3000" dirty="0" smtClean="0"/>
          </a:p>
          <a:p>
            <a:pPr marL="0" indent="0">
              <a:buNone/>
            </a:pPr>
            <a:r>
              <a:rPr lang="es-CO" sz="2800" dirty="0" smtClean="0"/>
              <a:t>Si este fuere </a:t>
            </a:r>
            <a:r>
              <a:rPr lang="es-CO" sz="2800" dirty="0"/>
              <a:t>el caso, entonces yo podría ser glotón y borrachón. ¡Pero esto está condenado en otros pasajes de la Biblia! Usted diría. Cierto. Comer carne de animales inmundos está condenado en otros pasajes de la Biblia también.</a:t>
            </a:r>
          </a:p>
          <a:p>
            <a:endParaRPr lang="es-CO" sz="2800" dirty="0"/>
          </a:p>
        </p:txBody>
      </p:sp>
    </p:spTree>
    <p:extLst>
      <p:ext uri="{BB962C8B-B14F-4D97-AF65-F5344CB8AC3E}">
        <p14:creationId xmlns:p14="http://schemas.microsoft.com/office/powerpoint/2010/main" val="26977428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3096344"/>
          </a:xfrm>
          <a:solidFill>
            <a:schemeClr val="bg2">
              <a:lumMod val="90000"/>
            </a:schemeClr>
          </a:solidFill>
        </p:spPr>
        <p:txBody>
          <a:bodyPr>
            <a:normAutofit fontScale="92500" lnSpcReduction="10000"/>
          </a:bodyPr>
          <a:lstStyle/>
          <a:p>
            <a:pPr marL="0" indent="0">
              <a:buNone/>
            </a:pPr>
            <a:r>
              <a:rPr lang="es-CO" dirty="0" smtClean="0"/>
              <a:t>Colosenses 2:16, Como </a:t>
            </a:r>
            <a:r>
              <a:rPr lang="es-CO" dirty="0"/>
              <a:t>en otros pasajes del Nuevo Testamento, solo tenemos que mirar el contexto de esta declaración para entender su significado. </a:t>
            </a:r>
            <a:endParaRPr lang="es-CO" dirty="0" smtClean="0"/>
          </a:p>
          <a:p>
            <a:pPr marL="0" indent="0">
              <a:buNone/>
            </a:pPr>
            <a:r>
              <a:rPr lang="es-CO" dirty="0" smtClean="0">
                <a:solidFill>
                  <a:srgbClr val="FF0000"/>
                </a:solidFill>
              </a:rPr>
              <a:t>Versos </a:t>
            </a:r>
            <a:r>
              <a:rPr lang="es-CO" dirty="0">
                <a:solidFill>
                  <a:srgbClr val="FF0000"/>
                </a:solidFill>
              </a:rPr>
              <a:t>13-14 </a:t>
            </a:r>
            <a:r>
              <a:rPr lang="es-CO" dirty="0"/>
              <a:t>nos dicen que hemos </a:t>
            </a:r>
            <a:r>
              <a:rPr lang="es-CO" dirty="0" smtClean="0"/>
              <a:t>sido </a:t>
            </a:r>
            <a:r>
              <a:rPr lang="es-CO" dirty="0"/>
              <a:t>perdonados porque “</a:t>
            </a:r>
            <a:r>
              <a:rPr lang="es-CO" b="1" dirty="0">
                <a:latin typeface="Agency FB" pitchFamily="34" charset="0"/>
              </a:rPr>
              <a:t>el certificado de deuda</a:t>
            </a:r>
            <a:r>
              <a:rPr lang="es-CO" dirty="0"/>
              <a:t>” había sido </a:t>
            </a:r>
            <a:r>
              <a:rPr lang="es-CO" dirty="0" smtClean="0"/>
              <a:t>borrado, o roto. </a:t>
            </a:r>
            <a:r>
              <a:rPr lang="es-CO" dirty="0"/>
              <a:t>Este “</a:t>
            </a:r>
            <a:r>
              <a:rPr lang="es-CO" u="sng" dirty="0"/>
              <a:t>certificado de deuda</a:t>
            </a:r>
            <a:r>
              <a:rPr lang="es-CO" dirty="0"/>
              <a:t>” no es la Torá de Dios. </a:t>
            </a:r>
            <a:r>
              <a:rPr lang="es-CO" dirty="0" smtClean="0"/>
              <a:t>La Torá sigue vigente.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3717032"/>
            <a:ext cx="2326568"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466278"/>
            <a:ext cx="6192688" cy="3416320"/>
          </a:xfrm>
          <a:prstGeom prst="rect">
            <a:avLst/>
          </a:prstGeom>
          <a:solidFill>
            <a:schemeClr val="bg2">
              <a:lumMod val="90000"/>
            </a:schemeClr>
          </a:solidFill>
          <a:scene3d>
            <a:camera prst="isometricOffAxis1Right"/>
            <a:lightRig rig="threePt" dir="t"/>
          </a:scene3d>
          <a:sp3d>
            <a:bevelT prst="relaxedInset"/>
          </a:sp3d>
        </p:spPr>
        <p:txBody>
          <a:bodyPr wrap="square">
            <a:spAutoFit/>
          </a:bodyPr>
          <a:lstStyle/>
          <a:p>
            <a:r>
              <a:rPr lang="es-CO" sz="2400" dirty="0"/>
              <a:t>Esto es el jeirógrafon, (escritura a mano) un certificado de deuda o garantía. Esta palabra es usada una sola vez en el Nuevo Testamento. Es un término legal usado en los escritos extra-Bíblicos griego, y significa “certificado de endeudamiento”. </a:t>
            </a:r>
          </a:p>
          <a:p>
            <a:r>
              <a:rPr lang="es-CO" sz="2400" dirty="0"/>
              <a:t>En este contexto, significa que el acta de nuestros pecados ha sido eliminado de la corte de Dios.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5326205"/>
            <a:ext cx="1080120"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1425" y="5326206"/>
            <a:ext cx="1095375"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69282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randombar(horizontal)">
                                      <p:cBhvr>
                                        <p:cTn id="7" dur="500"/>
                                        <p:tgtEl>
                                          <p:spTgt spid="205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randombar(horizontal)">
                                      <p:cBhvr>
                                        <p:cTn id="13" dur="500"/>
                                        <p:tgtEl>
                                          <p:spTgt spid="2051"/>
                                        </p:tgtEl>
                                      </p:cBhvr>
                                    </p:animEffect>
                                  </p:childTnLst>
                                </p:cTn>
                              </p:par>
                              <p:par>
                                <p:cTn id="14" presetID="14" presetClass="entr" presetSubtype="10" fill="hold" nodeType="withEffect">
                                  <p:stCondLst>
                                    <p:cond delay="0"/>
                                  </p:stCondLst>
                                  <p:childTnLst>
                                    <p:set>
                                      <p:cBhvr>
                                        <p:cTn id="15" dur="1" fill="hold">
                                          <p:stCondLst>
                                            <p:cond delay="0"/>
                                          </p:stCondLst>
                                        </p:cTn>
                                        <p:tgtEl>
                                          <p:spTgt spid="2052"/>
                                        </p:tgtEl>
                                        <p:attrNameLst>
                                          <p:attrName>style.visibility</p:attrName>
                                        </p:attrNameLst>
                                      </p:cBhvr>
                                      <p:to>
                                        <p:strVal val="visible"/>
                                      </p:to>
                                    </p:set>
                                    <p:animEffect transition="in" filter="randombar(horizontal)">
                                      <p:cBhvr>
                                        <p:cTn id="16"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a:solidFill>
            <a:schemeClr val="bg2">
              <a:lumMod val="90000"/>
            </a:schemeClr>
          </a:solidFill>
          <a:effectLst>
            <a:glow rad="228600">
              <a:schemeClr val="accent2">
                <a:satMod val="175000"/>
                <a:alpha val="40000"/>
              </a:schemeClr>
            </a:glow>
          </a:effectLst>
          <a:scene3d>
            <a:camera prst="isometricOffAxis1Right"/>
            <a:lightRig rig="threePt" dir="t"/>
          </a:scene3d>
          <a:sp3d>
            <a:bevelT prst="relaxedInset"/>
          </a:sp3d>
        </p:spPr>
        <p:txBody>
          <a:bodyPr>
            <a:normAutofit/>
          </a:bodyPr>
          <a:lstStyle/>
          <a:p>
            <a:pPr marL="0" indent="0">
              <a:buNone/>
            </a:pPr>
            <a:r>
              <a:rPr lang="es-CO" dirty="0" smtClean="0"/>
              <a:t>Porque </a:t>
            </a:r>
            <a:r>
              <a:rPr lang="es-CO" dirty="0"/>
              <a:t>el Mesías murió por nuestros pecados, este acta de nuestras </a:t>
            </a:r>
            <a:r>
              <a:rPr lang="es-CO" dirty="0" smtClean="0"/>
              <a:t>transgresiones </a:t>
            </a:r>
            <a:r>
              <a:rPr lang="es-CO" dirty="0"/>
              <a:t>es una evidencia inadmisible en la Corte de los Cielos. </a:t>
            </a:r>
            <a:endParaRPr lang="es-CO" dirty="0" smtClean="0"/>
          </a:p>
        </p:txBody>
      </p:sp>
      <p:sp>
        <p:nvSpPr>
          <p:cNvPr id="4" name="3 Rectángulo"/>
          <p:cNvSpPr/>
          <p:nvPr/>
        </p:nvSpPr>
        <p:spPr>
          <a:xfrm>
            <a:off x="683568" y="2636912"/>
            <a:ext cx="5616624" cy="3539430"/>
          </a:xfrm>
          <a:prstGeom prst="rect">
            <a:avLst/>
          </a:prstGeom>
          <a:solidFill>
            <a:schemeClr val="bg2">
              <a:lumMod val="90000"/>
            </a:schemeClr>
          </a:solidFill>
          <a:effectLst>
            <a:glow rad="101600">
              <a:schemeClr val="accent2">
                <a:satMod val="175000"/>
                <a:alpha val="40000"/>
              </a:schemeClr>
            </a:glow>
          </a:effectLst>
          <a:scene3d>
            <a:camera prst="isometricOffAxis1Right"/>
            <a:lightRig rig="threePt" dir="t"/>
          </a:scene3d>
          <a:sp3d>
            <a:bevelT prst="relaxedInset"/>
          </a:sp3d>
        </p:spPr>
        <p:txBody>
          <a:bodyPr wrap="square">
            <a:spAutoFit/>
          </a:bodyPr>
          <a:lstStyle/>
          <a:p>
            <a:r>
              <a:rPr lang="es-CO" sz="2800" dirty="0"/>
              <a:t>Por el trabajo de nuestro abogado, Jesús, hemos triunfado sobre nuestro acusador </a:t>
            </a:r>
            <a:r>
              <a:rPr lang="es-CO" sz="2800" dirty="0">
                <a:solidFill>
                  <a:srgbClr val="FF0000"/>
                </a:solidFill>
              </a:rPr>
              <a:t>(verso 15). </a:t>
            </a:r>
            <a:r>
              <a:rPr lang="es-CO" sz="2800" dirty="0"/>
              <a:t>Es por esta razón que nosotros no debemos dejar que ningún hombre nos juzgue. «</a:t>
            </a:r>
            <a:r>
              <a:rPr lang="es-CO" sz="2800" dirty="0">
                <a:latin typeface="Agency FB" pitchFamily="34" charset="0"/>
              </a:rPr>
              <a:t>Por tanto, nadie os juzgue…</a:t>
            </a:r>
            <a:r>
              <a:rPr lang="es-CO" sz="2800" dirty="0"/>
              <a:t>” La palabra “por tanto” señala los versos previos que hemos </a:t>
            </a:r>
            <a:r>
              <a:rPr lang="es-CO" sz="2800" dirty="0" smtClean="0"/>
              <a:t>citado.</a:t>
            </a:r>
            <a:endParaRPr lang="es-CO"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36912"/>
            <a:ext cx="266429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31117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1000" fill="hold"/>
                                        <p:tgtEl>
                                          <p:spTgt spid="3074"/>
                                        </p:tgtEl>
                                        <p:attrNameLst>
                                          <p:attrName>ppt_w</p:attrName>
                                        </p:attrNameLst>
                                      </p:cBhvr>
                                      <p:tavLst>
                                        <p:tav tm="0">
                                          <p:val>
                                            <p:fltVal val="0"/>
                                          </p:val>
                                        </p:tav>
                                        <p:tav tm="100000">
                                          <p:val>
                                            <p:strVal val="#ppt_w"/>
                                          </p:val>
                                        </p:tav>
                                      </p:tavLst>
                                    </p:anim>
                                    <p:anim calcmode="lin" valueType="num">
                                      <p:cBhvr>
                                        <p:cTn id="14" dur="1000" fill="hold"/>
                                        <p:tgtEl>
                                          <p:spTgt spid="3074"/>
                                        </p:tgtEl>
                                        <p:attrNameLst>
                                          <p:attrName>ppt_h</p:attrName>
                                        </p:attrNameLst>
                                      </p:cBhvr>
                                      <p:tavLst>
                                        <p:tav tm="0">
                                          <p:val>
                                            <p:fltVal val="0"/>
                                          </p:val>
                                        </p:tav>
                                        <p:tav tm="100000">
                                          <p:val>
                                            <p:strVal val="#ppt_h"/>
                                          </p:val>
                                        </p:tav>
                                      </p:tavLst>
                                    </p:anim>
                                    <p:anim calcmode="lin" valueType="num">
                                      <p:cBhvr>
                                        <p:cTn id="15" dur="1000" fill="hold"/>
                                        <p:tgtEl>
                                          <p:spTgt spid="3074"/>
                                        </p:tgtEl>
                                        <p:attrNameLst>
                                          <p:attrName>style.rotation</p:attrName>
                                        </p:attrNameLst>
                                      </p:cBhvr>
                                      <p:tavLst>
                                        <p:tav tm="0">
                                          <p:val>
                                            <p:fltVal val="90"/>
                                          </p:val>
                                        </p:tav>
                                        <p:tav tm="100000">
                                          <p:val>
                                            <p:fltVal val="0"/>
                                          </p:val>
                                        </p:tav>
                                      </p:tavLst>
                                    </p:anim>
                                    <p:animEffect transition="in" filter="fade">
                                      <p:cBhvr>
                                        <p:cTn id="16"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92500" lnSpcReduction="10000"/>
          </a:bodyPr>
          <a:lstStyle/>
          <a:p>
            <a:pPr marL="0" indent="0">
              <a:buNone/>
            </a:pPr>
            <a:r>
              <a:rPr lang="es-CO" dirty="0" smtClean="0"/>
              <a:t>Una </a:t>
            </a:r>
            <a:r>
              <a:rPr lang="es-CO" dirty="0"/>
              <a:t>forma que podemos parafrasear esto es: </a:t>
            </a:r>
            <a:endParaRPr lang="es-CO" dirty="0" smtClean="0"/>
          </a:p>
          <a:p>
            <a:pPr marL="400050" lvl="1" indent="0">
              <a:buNone/>
            </a:pPr>
            <a:endParaRPr lang="es-CO" dirty="0" smtClean="0"/>
          </a:p>
          <a:p>
            <a:pPr marL="400050" lvl="1" indent="0">
              <a:buNone/>
            </a:pPr>
            <a:r>
              <a:rPr lang="es-CO" sz="3300" b="1" dirty="0" smtClean="0"/>
              <a:t>1</a:t>
            </a:r>
            <a:r>
              <a:rPr lang="es-CO" dirty="0" smtClean="0"/>
              <a:t>). Usted </a:t>
            </a:r>
            <a:r>
              <a:rPr lang="es-CO" dirty="0"/>
              <a:t>ha sido perdonado </a:t>
            </a:r>
            <a:r>
              <a:rPr lang="es-CO" dirty="0" smtClean="0">
                <a:solidFill>
                  <a:srgbClr val="FF0000"/>
                </a:solidFill>
              </a:rPr>
              <a:t>(v.13).</a:t>
            </a:r>
          </a:p>
          <a:p>
            <a:pPr marL="400050" lvl="1" indent="0">
              <a:buNone/>
            </a:pPr>
            <a:r>
              <a:rPr lang="es-CO" sz="3300" b="1" dirty="0" smtClean="0"/>
              <a:t>2</a:t>
            </a:r>
            <a:r>
              <a:rPr lang="es-CO" dirty="0" smtClean="0"/>
              <a:t>). El </a:t>
            </a:r>
            <a:r>
              <a:rPr lang="es-CO" dirty="0"/>
              <a:t>acta de sus pecados ha sido removida de la Corte de Dios por medio del trabajo de su abogado, </a:t>
            </a:r>
            <a:r>
              <a:rPr lang="es-CO" dirty="0" smtClean="0"/>
              <a:t>Jesús </a:t>
            </a:r>
            <a:r>
              <a:rPr lang="es-CO" dirty="0">
                <a:solidFill>
                  <a:srgbClr val="FF0000"/>
                </a:solidFill>
              </a:rPr>
              <a:t>( </a:t>
            </a:r>
            <a:r>
              <a:rPr lang="es-CO" dirty="0" smtClean="0">
                <a:solidFill>
                  <a:srgbClr val="FF0000"/>
                </a:solidFill>
              </a:rPr>
              <a:t>v.14) </a:t>
            </a:r>
          </a:p>
          <a:p>
            <a:pPr marL="400050" lvl="1" indent="0">
              <a:buNone/>
            </a:pPr>
            <a:r>
              <a:rPr lang="es-CO" sz="3300" b="1" dirty="0" smtClean="0"/>
              <a:t>3</a:t>
            </a:r>
            <a:r>
              <a:rPr lang="es-CO" dirty="0" smtClean="0"/>
              <a:t>). El </a:t>
            </a:r>
            <a:r>
              <a:rPr lang="es-CO" dirty="0"/>
              <a:t>triunfó sobre tu acusador, el diablo, para que puedas ser victorioso sobre el pecado. </a:t>
            </a:r>
            <a:r>
              <a:rPr lang="es-CO" dirty="0">
                <a:solidFill>
                  <a:srgbClr val="FF0000"/>
                </a:solidFill>
              </a:rPr>
              <a:t>( v.15 ) </a:t>
            </a:r>
            <a:endParaRPr lang="es-CO" dirty="0" smtClean="0">
              <a:solidFill>
                <a:srgbClr val="FF0000"/>
              </a:solidFill>
            </a:endParaRPr>
          </a:p>
          <a:p>
            <a:pPr marL="400050" lvl="1" indent="0">
              <a:buNone/>
            </a:pPr>
            <a:r>
              <a:rPr lang="es-CO" sz="3100" b="1" dirty="0" smtClean="0"/>
              <a:t>4</a:t>
            </a:r>
            <a:r>
              <a:rPr lang="es-CO" dirty="0" smtClean="0"/>
              <a:t>). Por </a:t>
            </a:r>
            <a:r>
              <a:rPr lang="es-CO" dirty="0"/>
              <a:t>esta razón [“ por tanto ”], no des la oportunidad a nadie de condenarte [“ nadie os juzgue ”] en comidas, o en bebidas, o días festivos, </a:t>
            </a:r>
            <a:r>
              <a:rPr lang="es-CO" dirty="0" smtClean="0"/>
              <a:t>(</a:t>
            </a:r>
            <a:r>
              <a:rPr lang="es-CO" u="sng" dirty="0" smtClean="0">
                <a:latin typeface="Agency FB" pitchFamily="34" charset="0"/>
              </a:rPr>
              <a:t>la </a:t>
            </a:r>
            <a:r>
              <a:rPr lang="es-CO" u="sng" dirty="0">
                <a:latin typeface="Agency FB" pitchFamily="34" charset="0"/>
              </a:rPr>
              <a:t>pascua, la fiesta de los panes sin levadura, el pentecostés, el día de la expiación y la fiesta de los tabernáculos </a:t>
            </a:r>
            <a:r>
              <a:rPr lang="es-CO" u="sng" dirty="0" smtClean="0">
                <a:latin typeface="Agency FB" pitchFamily="34" charset="0"/>
              </a:rPr>
              <a:t>Lev</a:t>
            </a:r>
            <a:r>
              <a:rPr lang="es-CO" u="sng" dirty="0">
                <a:latin typeface="Agency FB" pitchFamily="34" charset="0"/>
              </a:rPr>
              <a:t>. 23</a:t>
            </a:r>
            <a:r>
              <a:rPr lang="es-CO" u="sng" dirty="0"/>
              <a:t>)</a:t>
            </a:r>
            <a:r>
              <a:rPr lang="es-CO" dirty="0"/>
              <a:t>. o de luna nueva, o día de reposo</a:t>
            </a:r>
            <a:r>
              <a:rPr lang="es-CO" dirty="0" smtClean="0"/>
              <a:t>.</a:t>
            </a:r>
          </a:p>
          <a:p>
            <a:pPr marL="400050" lvl="1" indent="0">
              <a:buNone/>
            </a:pPr>
            <a:r>
              <a:rPr lang="es-CO" dirty="0" smtClean="0"/>
              <a:t> </a:t>
            </a:r>
            <a:endParaRPr lang="es-CO" dirty="0"/>
          </a:p>
        </p:txBody>
      </p:sp>
    </p:spTree>
    <p:extLst>
      <p:ext uri="{BB962C8B-B14F-4D97-AF65-F5344CB8AC3E}">
        <p14:creationId xmlns:p14="http://schemas.microsoft.com/office/powerpoint/2010/main" val="24330231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6" end="6"/>
                                            </p:txEl>
                                          </p:spTgt>
                                        </p:tgtEl>
                                        <p:attrNameLst>
                                          <p:attrName>style.visibility</p:attrName>
                                        </p:attrNameLst>
                                      </p:cBhvr>
                                      <p:to>
                                        <p:strVal val="visible"/>
                                      </p:to>
                                    </p:set>
                                    <p:animEffect transition="in" filter="wipe(down)">
                                      <p:cBhvr>
                                        <p:cTn id="71" dur="580">
                                          <p:stCondLst>
                                            <p:cond delay="0"/>
                                          </p:stCondLst>
                                        </p:cTn>
                                        <p:tgtEl>
                                          <p:spTgt spid="3">
                                            <p:txEl>
                                              <p:pRg st="6" end="6"/>
                                            </p:txEl>
                                          </p:spTgt>
                                        </p:tgtEl>
                                      </p:cBhvr>
                                    </p:animEffect>
                                    <p:anim calcmode="lin" valueType="num">
                                      <p:cBhvr>
                                        <p:cTn id="7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6" end="6"/>
                                            </p:txEl>
                                          </p:spTgt>
                                        </p:tgtEl>
                                      </p:cBhvr>
                                      <p:to x="100000" y="60000"/>
                                    </p:animScale>
                                    <p:animScale>
                                      <p:cBhvr>
                                        <p:cTn id="78" dur="166" decel="50000">
                                          <p:stCondLst>
                                            <p:cond delay="676"/>
                                          </p:stCondLst>
                                        </p:cTn>
                                        <p:tgtEl>
                                          <p:spTgt spid="3">
                                            <p:txEl>
                                              <p:pRg st="6" end="6"/>
                                            </p:txEl>
                                          </p:spTgt>
                                        </p:tgtEl>
                                      </p:cBhvr>
                                      <p:to x="100000" y="100000"/>
                                    </p:animScale>
                                    <p:animScale>
                                      <p:cBhvr>
                                        <p:cTn id="79" dur="26">
                                          <p:stCondLst>
                                            <p:cond delay="1312"/>
                                          </p:stCondLst>
                                        </p:cTn>
                                        <p:tgtEl>
                                          <p:spTgt spid="3">
                                            <p:txEl>
                                              <p:pRg st="6" end="6"/>
                                            </p:txEl>
                                          </p:spTgt>
                                        </p:tgtEl>
                                      </p:cBhvr>
                                      <p:to x="100000" y="80000"/>
                                    </p:animScale>
                                    <p:animScale>
                                      <p:cBhvr>
                                        <p:cTn id="80" dur="166" decel="50000">
                                          <p:stCondLst>
                                            <p:cond delay="1338"/>
                                          </p:stCondLst>
                                        </p:cTn>
                                        <p:tgtEl>
                                          <p:spTgt spid="3">
                                            <p:txEl>
                                              <p:pRg st="6" end="6"/>
                                            </p:txEl>
                                          </p:spTgt>
                                        </p:tgtEl>
                                      </p:cBhvr>
                                      <p:to x="100000" y="100000"/>
                                    </p:animScale>
                                    <p:animScale>
                                      <p:cBhvr>
                                        <p:cTn id="81" dur="26">
                                          <p:stCondLst>
                                            <p:cond delay="1642"/>
                                          </p:stCondLst>
                                        </p:cTn>
                                        <p:tgtEl>
                                          <p:spTgt spid="3">
                                            <p:txEl>
                                              <p:pRg st="6" end="6"/>
                                            </p:txEl>
                                          </p:spTgt>
                                        </p:tgtEl>
                                      </p:cBhvr>
                                      <p:to x="100000" y="90000"/>
                                    </p:animScale>
                                    <p:animScale>
                                      <p:cBhvr>
                                        <p:cTn id="82" dur="166" decel="50000">
                                          <p:stCondLst>
                                            <p:cond delay="1668"/>
                                          </p:stCondLst>
                                        </p:cTn>
                                        <p:tgtEl>
                                          <p:spTgt spid="3">
                                            <p:txEl>
                                              <p:pRg st="6" end="6"/>
                                            </p:txEl>
                                          </p:spTgt>
                                        </p:tgtEl>
                                      </p:cBhvr>
                                      <p:to x="100000" y="100000"/>
                                    </p:animScale>
                                    <p:animScale>
                                      <p:cBhvr>
                                        <p:cTn id="83" dur="26">
                                          <p:stCondLst>
                                            <p:cond delay="1808"/>
                                          </p:stCondLst>
                                        </p:cTn>
                                        <p:tgtEl>
                                          <p:spTgt spid="3">
                                            <p:txEl>
                                              <p:pRg st="6" end="6"/>
                                            </p:txEl>
                                          </p:spTgt>
                                        </p:tgtEl>
                                      </p:cBhvr>
                                      <p:to x="100000" y="95000"/>
                                    </p:animScale>
                                    <p:animScale>
                                      <p:cBhvr>
                                        <p:cTn id="8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88232"/>
          </a:xfrm>
          <a:solidFill>
            <a:schemeClr val="accent4">
              <a:lumMod val="40000"/>
              <a:lumOff val="60000"/>
            </a:schemeClr>
          </a:solidFill>
        </p:spPr>
        <p:txBody>
          <a:bodyPr>
            <a:normAutofit fontScale="92500" lnSpcReduction="20000"/>
          </a:bodyPr>
          <a:lstStyle/>
          <a:p>
            <a:pPr marL="0" indent="0">
              <a:buNone/>
            </a:pPr>
            <a:r>
              <a:rPr lang="es-CO" dirty="0"/>
              <a:t>Es una de las palabras que se emplea para designar las fiestas anuales (en </a:t>
            </a:r>
            <a:r>
              <a:rPr lang="es-CO" dirty="0">
                <a:solidFill>
                  <a:srgbClr val="FF0000"/>
                </a:solidFill>
              </a:rPr>
              <a:t>Lev.16:31 y Lev.23:32 </a:t>
            </a:r>
            <a:r>
              <a:rPr lang="es-CO" dirty="0"/>
              <a:t>se usa sábbata sabbátòn, “sábado de sábados”, para distinguir entre sábados anuales (ceremoniales),  y semanales. </a:t>
            </a:r>
            <a:endParaRPr lang="es-CO" dirty="0" smtClean="0"/>
          </a:p>
        </p:txBody>
      </p:sp>
      <p:sp>
        <p:nvSpPr>
          <p:cNvPr id="4" name="3 Rectángulo"/>
          <p:cNvSpPr/>
          <p:nvPr/>
        </p:nvSpPr>
        <p:spPr>
          <a:xfrm>
            <a:off x="683568" y="2708920"/>
            <a:ext cx="5112568" cy="2246769"/>
          </a:xfrm>
          <a:prstGeom prst="rect">
            <a:avLst/>
          </a:prstGeom>
          <a:solidFill>
            <a:schemeClr val="bg2">
              <a:lumMod val="75000"/>
            </a:schemeClr>
          </a:solidFill>
          <a:scene3d>
            <a:camera prst="isometricOffAxis1Right"/>
            <a:lightRig rig="threePt" dir="t"/>
          </a:scene3d>
          <a:sp3d>
            <a:bevelT w="139700" h="139700" prst="divot"/>
          </a:sp3d>
        </p:spPr>
        <p:txBody>
          <a:bodyPr wrap="square">
            <a:spAutoFit/>
          </a:bodyPr>
          <a:lstStyle/>
          <a:p>
            <a:r>
              <a:rPr lang="es-CO" sz="2000" dirty="0"/>
              <a:t>Aquí no está hablando Pablo de los sábados semanales, como que estos hubiesen sido abolidos, ya que según </a:t>
            </a:r>
            <a:r>
              <a:rPr lang="es-CO" sz="2000" b="1" dirty="0">
                <a:solidFill>
                  <a:srgbClr val="FF0000"/>
                </a:solidFill>
              </a:rPr>
              <a:t>Apoc.21:5 y Isaías 66:22,23.</a:t>
            </a:r>
            <a:r>
              <a:rPr lang="es-CO" sz="2000" dirty="0"/>
              <a:t> cuando este mundo sea purificado con fuego, Dios </a:t>
            </a:r>
            <a:r>
              <a:rPr lang="es-CO" sz="2000" dirty="0" smtClean="0"/>
              <a:t>volverá </a:t>
            </a:r>
            <a:r>
              <a:rPr lang="es-CO" sz="2000" dirty="0"/>
              <a:t>a crear todas las cosas, </a:t>
            </a:r>
            <a:r>
              <a:rPr lang="es-CO" sz="2000" dirty="0" smtClean="0"/>
              <a:t>el </a:t>
            </a:r>
            <a:r>
              <a:rPr lang="es-CO" sz="2000" dirty="0"/>
              <a:t>sábado </a:t>
            </a:r>
            <a:r>
              <a:rPr lang="es-CO" sz="2000" dirty="0" smtClean="0"/>
              <a:t>seguirá </a:t>
            </a:r>
            <a:r>
              <a:rPr lang="es-CO" sz="2000" dirty="0"/>
              <a:t>siendo el día de reposo por la eternidad</a:t>
            </a:r>
            <a:r>
              <a:rPr lang="es-CO" dirty="0" smtClean="0"/>
              <a:t>.</a:t>
            </a:r>
            <a:endParaRPr lang="es-CO" dirty="0"/>
          </a:p>
        </p:txBody>
      </p:sp>
      <p:sp>
        <p:nvSpPr>
          <p:cNvPr id="5" name="4 Rectángulo"/>
          <p:cNvSpPr/>
          <p:nvPr/>
        </p:nvSpPr>
        <p:spPr>
          <a:xfrm>
            <a:off x="395536" y="5552365"/>
            <a:ext cx="8208912" cy="1200329"/>
          </a:xfrm>
          <a:prstGeom prst="rect">
            <a:avLst/>
          </a:prstGeom>
          <a:solidFill>
            <a:schemeClr val="accent4">
              <a:lumMod val="40000"/>
              <a:lumOff val="60000"/>
            </a:schemeClr>
          </a:solidFill>
        </p:spPr>
        <p:txBody>
          <a:bodyPr wrap="square">
            <a:spAutoFit/>
          </a:bodyPr>
          <a:lstStyle/>
          <a:p>
            <a:r>
              <a:rPr lang="es-CO" sz="2400" dirty="0"/>
              <a:t>En otras palabras, a través del Mesías usted tiene el poder de obedecer los mandamientos de Dios que regulan estas cosas</a:t>
            </a:r>
            <a:r>
              <a:rPr lang="es-CO" sz="2400" dirty="0" smtClean="0"/>
              <a:t>. Ver </a:t>
            </a:r>
            <a:r>
              <a:rPr lang="es-CO" sz="2400" dirty="0" smtClean="0">
                <a:solidFill>
                  <a:srgbClr val="FF0000"/>
                </a:solidFill>
              </a:rPr>
              <a:t>Juan 15:5, Ezequiel 36:27.</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852936"/>
            <a:ext cx="280831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03198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barn(inVertical)">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2160240"/>
          </a:xfrm>
          <a:solidFill>
            <a:schemeClr val="accent4">
              <a:lumMod val="40000"/>
              <a:lumOff val="60000"/>
            </a:schemeClr>
          </a:solidFill>
        </p:spPr>
        <p:txBody>
          <a:bodyPr>
            <a:normAutofit fontScale="85000" lnSpcReduction="10000"/>
          </a:bodyPr>
          <a:lstStyle/>
          <a:p>
            <a:pPr marL="0" indent="0">
              <a:buNone/>
            </a:pPr>
            <a:r>
              <a:rPr lang="es-CO" dirty="0" smtClean="0"/>
              <a:t>Por </a:t>
            </a:r>
            <a:r>
              <a:rPr lang="es-CO" dirty="0"/>
              <a:t>lo </a:t>
            </a:r>
            <a:r>
              <a:rPr lang="es-CO" dirty="0" smtClean="0"/>
              <a:t>tanto, Colosenses 2:16, lo que nos dice es que caminemos </a:t>
            </a:r>
            <a:r>
              <a:rPr lang="es-CO" dirty="0"/>
              <a:t>en obediencia para que ningún hombre pueda </a:t>
            </a:r>
            <a:r>
              <a:rPr lang="es-CO" dirty="0" smtClean="0"/>
              <a:t>condenarnos </a:t>
            </a:r>
            <a:r>
              <a:rPr lang="es-CO" dirty="0"/>
              <a:t>por no obedecer los mandamientos de Dios concerniente a </a:t>
            </a:r>
            <a:r>
              <a:rPr lang="es-CO" dirty="0" smtClean="0"/>
              <a:t>comidas y bebidas. El párrafo </a:t>
            </a:r>
            <a:r>
              <a:rPr lang="es-CO" dirty="0"/>
              <a:t>anterior afirma las leyes dietéticas en vez de </a:t>
            </a:r>
            <a:r>
              <a:rPr lang="es-CO" dirty="0" smtClean="0"/>
              <a:t>abolirlas</a:t>
            </a:r>
            <a:r>
              <a:rPr lang="es-CO" dirty="0"/>
              <a:t>.</a:t>
            </a:r>
            <a:endParaRPr lang="es-CO" dirty="0" smtClean="0"/>
          </a:p>
        </p:txBody>
      </p:sp>
      <p:sp>
        <p:nvSpPr>
          <p:cNvPr id="4" name="3 Rectángulo"/>
          <p:cNvSpPr/>
          <p:nvPr/>
        </p:nvSpPr>
        <p:spPr>
          <a:xfrm>
            <a:off x="611560" y="2492896"/>
            <a:ext cx="7920880" cy="1938992"/>
          </a:xfrm>
          <a:prstGeom prst="rect">
            <a:avLst/>
          </a:prstGeom>
          <a:solidFill>
            <a:schemeClr val="accent5">
              <a:lumMod val="20000"/>
              <a:lumOff val="80000"/>
            </a:schemeClr>
          </a:solidFill>
          <a:scene3d>
            <a:camera prst="isometricOffAxis1Right"/>
            <a:lightRig rig="threePt" dir="t"/>
          </a:scene3d>
          <a:sp3d>
            <a:bevelT prst="angle"/>
          </a:sp3d>
        </p:spPr>
        <p:txBody>
          <a:bodyPr wrap="square">
            <a:spAutoFit/>
          </a:bodyPr>
          <a:lstStyle/>
          <a:p>
            <a:r>
              <a:rPr lang="es-CO" sz="2000" dirty="0"/>
              <a:t>Solamente cuanto el plan de salvación culmine, y seamos ubicados nuevamente en la tierra nueva, las leyes dietéticas serán abolidas, y se volverá a implantar el régimen vegetariano establecido por Dios en la creación, </a:t>
            </a:r>
            <a:r>
              <a:rPr lang="es-CO" sz="2000" b="1" dirty="0">
                <a:solidFill>
                  <a:srgbClr val="FF0000"/>
                </a:solidFill>
              </a:rPr>
              <a:t>Apoc. 21:4</a:t>
            </a:r>
            <a:r>
              <a:rPr lang="es-CO" sz="2000" dirty="0"/>
              <a:t> dice: «Y enjugará Dios toda lágrima de los ojos de ellos; </a:t>
            </a:r>
            <a:r>
              <a:rPr lang="es-CO" sz="2000" b="1" u="sng" dirty="0"/>
              <a:t>y ya no habrá muerte</a:t>
            </a:r>
            <a:r>
              <a:rPr lang="es-CO" sz="2000" dirty="0"/>
              <a:t>, ni habrá más llanto, ni clamor, ni dolor; porque las primeras cosas pasaron».  </a:t>
            </a:r>
          </a:p>
        </p:txBody>
      </p:sp>
      <p:sp>
        <p:nvSpPr>
          <p:cNvPr id="5" name="4 Rectángulo"/>
          <p:cNvSpPr/>
          <p:nvPr/>
        </p:nvSpPr>
        <p:spPr>
          <a:xfrm>
            <a:off x="395536" y="4869160"/>
            <a:ext cx="8280920" cy="1938992"/>
          </a:xfrm>
          <a:prstGeom prst="rect">
            <a:avLst/>
          </a:prstGeom>
          <a:solidFill>
            <a:schemeClr val="accent4">
              <a:lumMod val="40000"/>
              <a:lumOff val="60000"/>
            </a:schemeClr>
          </a:solidFill>
        </p:spPr>
        <p:txBody>
          <a:bodyPr wrap="square">
            <a:spAutoFit/>
          </a:bodyPr>
          <a:lstStyle/>
          <a:p>
            <a:r>
              <a:rPr lang="es-CO" sz="2400" dirty="0" smtClean="0"/>
              <a:t>El plan de Dios no era que existieran leyes dietéticas, la ingesta de carne surgió como consecuencia del pecado, pero Dios permitió al hombre el consumo de carne en la alimentación, con ciertas restricciones,  y debido a su violación, es que existen la mayor parte de enfermedades en el mundo.</a:t>
            </a:r>
            <a:endParaRPr lang="es-CO" sz="2400" dirty="0"/>
          </a:p>
        </p:txBody>
      </p:sp>
    </p:spTree>
    <p:extLst>
      <p:ext uri="{BB962C8B-B14F-4D97-AF65-F5344CB8AC3E}">
        <p14:creationId xmlns:p14="http://schemas.microsoft.com/office/powerpoint/2010/main" val="36059552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lumMod val="85000"/>
            </a:schemeClr>
          </a:solidFill>
          <a:scene3d>
            <a:camera prst="isometricOffAxis2Left"/>
            <a:lightRig rig="threePt" dir="t"/>
          </a:scene3d>
          <a:sp3d>
            <a:bevelT w="152400" h="50800" prst="softRound"/>
          </a:sp3d>
        </p:spPr>
        <p:txBody>
          <a:bodyPr>
            <a:normAutofit/>
          </a:bodyPr>
          <a:lstStyle/>
          <a:p>
            <a:pPr marL="0" indent="0">
              <a:buNone/>
            </a:pPr>
            <a:r>
              <a:rPr lang="es-CO" sz="3900" b="1" u="sng" dirty="0" smtClean="0"/>
              <a:t>Cuarto</a:t>
            </a:r>
            <a:r>
              <a:rPr lang="es-CO" sz="3900" dirty="0" smtClean="0"/>
              <a:t>:</a:t>
            </a:r>
            <a:r>
              <a:rPr lang="es-CO" dirty="0" smtClean="0"/>
              <a:t> </a:t>
            </a:r>
            <a:r>
              <a:rPr lang="es-CO" b="1" dirty="0" smtClean="0">
                <a:solidFill>
                  <a:srgbClr val="FF0000"/>
                </a:solidFill>
              </a:rPr>
              <a:t>1 </a:t>
            </a:r>
            <a:r>
              <a:rPr lang="es-CO" b="1" dirty="0">
                <a:solidFill>
                  <a:srgbClr val="FF0000"/>
                </a:solidFill>
              </a:rPr>
              <a:t>Timoteo </a:t>
            </a:r>
            <a:r>
              <a:rPr lang="es-CO" b="1" dirty="0" smtClean="0">
                <a:solidFill>
                  <a:srgbClr val="FF0000"/>
                </a:solidFill>
              </a:rPr>
              <a:t>4:1-5. </a:t>
            </a:r>
          </a:p>
          <a:p>
            <a:pPr marL="0" indent="0">
              <a:buNone/>
            </a:pPr>
            <a:r>
              <a:rPr lang="es-CO" sz="2800" dirty="0" smtClean="0">
                <a:latin typeface="Agency FB" pitchFamily="34" charset="0"/>
              </a:rPr>
              <a:t>«Pero </a:t>
            </a:r>
            <a:r>
              <a:rPr lang="es-CO" sz="2800" dirty="0">
                <a:latin typeface="Agency FB" pitchFamily="34" charset="0"/>
              </a:rPr>
              <a:t>el Espíritu dice claramente que en los postreros tiempos algunos apostatarán de la fe, escuchando a espíritus engañadores y a doctrinas de demonios; (2) por la hipocresía de mentirosos que, teniendo cauterizada la conciencia, (3) prohibirán casarse, y mandarán abstenerse de alimentos que Dios creó para que con acción de gracias participasen de ellos los creyentes y los que han conocido la verdad. (4) Porque todo lo que Dios creó es bueno, y nada es de desecharse, si se toma con acción de gracias; (5) porque por la palabra de Dios y por la oración es </a:t>
            </a:r>
            <a:r>
              <a:rPr lang="es-CO" sz="2800" dirty="0" smtClean="0">
                <a:latin typeface="Agency FB" pitchFamily="34" charset="0"/>
              </a:rPr>
              <a:t>santificado».</a:t>
            </a:r>
          </a:p>
          <a:p>
            <a:pPr marL="0" indent="0">
              <a:buNone/>
            </a:pPr>
            <a:r>
              <a:rPr lang="es-CO" sz="2800" b="1" dirty="0">
                <a:latin typeface="Agency FB" pitchFamily="34" charset="0"/>
              </a:rPr>
              <a:t>¿Está este pasaje diciendo que podemos desechar los mandamientos de Dios que </a:t>
            </a:r>
            <a:r>
              <a:rPr lang="es-CO" sz="2800" b="1" dirty="0" smtClean="0">
                <a:latin typeface="Agency FB" pitchFamily="34" charset="0"/>
              </a:rPr>
              <a:t>prohíben </a:t>
            </a:r>
            <a:r>
              <a:rPr lang="es-CO" sz="2800" b="1" dirty="0">
                <a:latin typeface="Agency FB" pitchFamily="34" charset="0"/>
              </a:rPr>
              <a:t>comer animales inmundos? </a:t>
            </a:r>
          </a:p>
          <a:p>
            <a:pPr marL="0" indent="0">
              <a:buNone/>
            </a:pPr>
            <a:endParaRPr lang="es-CO" sz="2800" dirty="0">
              <a:latin typeface="Agency FB" pitchFamily="34" charset="0"/>
            </a:endParaRPr>
          </a:p>
        </p:txBody>
      </p:sp>
    </p:spTree>
    <p:extLst>
      <p:ext uri="{BB962C8B-B14F-4D97-AF65-F5344CB8AC3E}">
        <p14:creationId xmlns:p14="http://schemas.microsoft.com/office/powerpoint/2010/main" val="806664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944216"/>
          </a:xfrm>
          <a:solidFill>
            <a:schemeClr val="bg1">
              <a:lumMod val="85000"/>
            </a:schemeClr>
          </a:solidFill>
        </p:spPr>
        <p:txBody>
          <a:bodyPr>
            <a:noAutofit/>
          </a:bodyPr>
          <a:lstStyle/>
          <a:p>
            <a:pPr marL="0" indent="0">
              <a:buNone/>
            </a:pPr>
            <a:r>
              <a:rPr lang="es-CO" sz="2400" dirty="0" smtClean="0"/>
              <a:t>Podemos </a:t>
            </a:r>
            <a:r>
              <a:rPr lang="es-CO" sz="2400" dirty="0"/>
              <a:t>llegar a tal conclusión si ignoramos dos frases que califican y limitan el significado de “ </a:t>
            </a:r>
            <a:r>
              <a:rPr lang="es-CO" sz="2400" dirty="0">
                <a:latin typeface="Agency FB" pitchFamily="34" charset="0"/>
              </a:rPr>
              <a:t>todo lo que Dios creó</a:t>
            </a:r>
            <a:r>
              <a:rPr lang="es-CO" sz="2400" dirty="0"/>
              <a:t>.” La primera frase calificadora es </a:t>
            </a:r>
            <a:r>
              <a:rPr lang="es-CO" sz="2400" dirty="0" smtClean="0"/>
              <a:t>“</a:t>
            </a:r>
            <a:r>
              <a:rPr lang="es-CO" sz="2400" dirty="0" smtClean="0">
                <a:latin typeface="Agency FB" pitchFamily="34" charset="0"/>
              </a:rPr>
              <a:t>que </a:t>
            </a:r>
            <a:r>
              <a:rPr lang="es-CO" sz="2400" dirty="0">
                <a:latin typeface="Agency FB" pitchFamily="34" charset="0"/>
              </a:rPr>
              <a:t>Dios creó para que con acción de gracias participasen [creó como alimento, creado para ser consumido como alimento].</a:t>
            </a:r>
            <a:r>
              <a:rPr lang="es-CO" sz="2400" dirty="0"/>
              <a:t>” </a:t>
            </a:r>
            <a:endParaRPr lang="es-CO" sz="2400" dirty="0" smtClean="0"/>
          </a:p>
        </p:txBody>
      </p:sp>
      <p:sp>
        <p:nvSpPr>
          <p:cNvPr id="4" name="3 Rectángulo"/>
          <p:cNvSpPr/>
          <p:nvPr/>
        </p:nvSpPr>
        <p:spPr>
          <a:xfrm>
            <a:off x="1115616" y="2420888"/>
            <a:ext cx="6408712" cy="1938992"/>
          </a:xfrm>
          <a:prstGeom prst="rect">
            <a:avLst/>
          </a:prstGeom>
          <a:solidFill>
            <a:schemeClr val="accent5">
              <a:lumMod val="20000"/>
              <a:lumOff val="80000"/>
            </a:schemeClr>
          </a:solidFill>
          <a:scene3d>
            <a:camera prst="isometricOffAxis1Right"/>
            <a:lightRig rig="threePt" dir="t"/>
          </a:scene3d>
          <a:sp3d>
            <a:bevelT prst="angle"/>
          </a:sp3d>
        </p:spPr>
        <p:txBody>
          <a:bodyPr wrap="square">
            <a:spAutoFit/>
          </a:bodyPr>
          <a:lstStyle/>
          <a:p>
            <a:r>
              <a:rPr lang="es-CO" sz="2400" b="1" dirty="0">
                <a:solidFill>
                  <a:srgbClr val="FF0000"/>
                </a:solidFill>
              </a:rPr>
              <a:t>La pregunta es: ¿Cuales criaturas Dios creó para ser consumidos como alimento? </a:t>
            </a:r>
          </a:p>
          <a:p>
            <a:r>
              <a:rPr lang="es-CO" sz="2400" b="1" dirty="0">
                <a:solidFill>
                  <a:srgbClr val="FF0000"/>
                </a:solidFill>
              </a:rPr>
              <a:t>¿Creó Dios el cerdo, los mariscos, las ratas, los gusanos, los lagartos, los murciélagos y los topos para ser consumidos como alimentos? </a:t>
            </a:r>
          </a:p>
        </p:txBody>
      </p:sp>
      <p:sp>
        <p:nvSpPr>
          <p:cNvPr id="5" name="4 Rectángulo"/>
          <p:cNvSpPr/>
          <p:nvPr/>
        </p:nvSpPr>
        <p:spPr>
          <a:xfrm>
            <a:off x="611560" y="5301208"/>
            <a:ext cx="7776864" cy="954107"/>
          </a:xfrm>
          <a:prstGeom prst="rect">
            <a:avLst/>
          </a:prstGeom>
          <a:solidFill>
            <a:schemeClr val="bg1">
              <a:lumMod val="85000"/>
            </a:schemeClr>
          </a:solidFill>
        </p:spPr>
        <p:txBody>
          <a:bodyPr wrap="square">
            <a:spAutoFit/>
          </a:bodyPr>
          <a:lstStyle/>
          <a:p>
            <a:r>
              <a:rPr lang="es-CO" sz="2800" dirty="0"/>
              <a:t>Obviamente la frase “ </a:t>
            </a:r>
            <a:r>
              <a:rPr lang="es-CO" sz="2800" dirty="0">
                <a:latin typeface="Agency FB" pitchFamily="34" charset="0"/>
              </a:rPr>
              <a:t>todo lo que Dios creó</a:t>
            </a:r>
            <a:r>
              <a:rPr lang="es-CO" sz="2800" dirty="0"/>
              <a:t> ” significa “</a:t>
            </a:r>
            <a:r>
              <a:rPr lang="es-CO" sz="2800" dirty="0">
                <a:latin typeface="Agency FB" pitchFamily="34" charset="0"/>
              </a:rPr>
              <a:t>todo lo que Dios creó para ser consumido como alimento</a:t>
            </a:r>
            <a:r>
              <a:rPr lang="es-CO" sz="2800" dirty="0"/>
              <a:t>.”</a:t>
            </a:r>
          </a:p>
        </p:txBody>
      </p:sp>
    </p:spTree>
    <p:extLst>
      <p:ext uri="{BB962C8B-B14F-4D97-AF65-F5344CB8AC3E}">
        <p14:creationId xmlns:p14="http://schemas.microsoft.com/office/powerpoint/2010/main" val="5078498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672408"/>
          </a:xfrm>
        </p:spPr>
        <p:txBody>
          <a:bodyPr>
            <a:normAutofit fontScale="92500" lnSpcReduction="10000"/>
          </a:bodyPr>
          <a:lstStyle/>
          <a:p>
            <a:pPr marL="0" indent="0">
              <a:buNone/>
            </a:pPr>
            <a:r>
              <a:rPr lang="es-CO" sz="2800" dirty="0" smtClean="0"/>
              <a:t>¿Cómo </a:t>
            </a:r>
            <a:r>
              <a:rPr lang="es-CO" sz="2800" dirty="0"/>
              <a:t>sabemos que criaturas fueron creadas para ser consumidas como alimento? </a:t>
            </a:r>
            <a:endParaRPr lang="es-CO" sz="2800" dirty="0" smtClean="0"/>
          </a:p>
          <a:p>
            <a:pPr marL="0" indent="0">
              <a:buNone/>
            </a:pPr>
            <a:r>
              <a:rPr lang="es-CO" sz="2800" dirty="0" smtClean="0"/>
              <a:t>La respuesta </a:t>
            </a:r>
            <a:r>
              <a:rPr lang="es-CO" sz="2800" dirty="0"/>
              <a:t>a esa pregunta se encuentra en la segunda frase calificadora, “ </a:t>
            </a:r>
            <a:r>
              <a:rPr lang="es-CO" sz="2800" u="sng" dirty="0">
                <a:latin typeface="Agency FB" pitchFamily="34" charset="0"/>
              </a:rPr>
              <a:t>porque por la palabra de Dios</a:t>
            </a:r>
            <a:r>
              <a:rPr lang="es-CO" sz="2800" dirty="0">
                <a:latin typeface="Agency FB" pitchFamily="34" charset="0"/>
              </a:rPr>
              <a:t> y por la oración es santificado </a:t>
            </a:r>
            <a:r>
              <a:rPr lang="es-CO" sz="2800" dirty="0"/>
              <a:t>.” </a:t>
            </a:r>
            <a:endParaRPr lang="es-CO" sz="2800" dirty="0" smtClean="0"/>
          </a:p>
          <a:p>
            <a:pPr marL="0" indent="0">
              <a:buNone/>
            </a:pPr>
            <a:endParaRPr lang="es-CO" sz="2800" b="1" dirty="0" smtClean="0"/>
          </a:p>
          <a:p>
            <a:pPr marL="0" indent="0">
              <a:buNone/>
            </a:pPr>
            <a:r>
              <a:rPr lang="es-CO" sz="2800" b="1" dirty="0" smtClean="0"/>
              <a:t>¿</a:t>
            </a:r>
            <a:r>
              <a:rPr lang="es-CO" sz="2800" b="1" dirty="0"/>
              <a:t>Dónde la palabra de Dios nos dice cuales animales son santificados y apartados para ser consumidos como alimento? </a:t>
            </a:r>
            <a:endParaRPr lang="es-CO" sz="2800" b="1" dirty="0" smtClean="0"/>
          </a:p>
        </p:txBody>
      </p:sp>
      <p:sp>
        <p:nvSpPr>
          <p:cNvPr id="4" name="3 Rectángulo"/>
          <p:cNvSpPr/>
          <p:nvPr/>
        </p:nvSpPr>
        <p:spPr>
          <a:xfrm>
            <a:off x="611560" y="4437112"/>
            <a:ext cx="5184576" cy="1384995"/>
          </a:xfrm>
          <a:prstGeom prst="rect">
            <a:avLst/>
          </a:prstGeom>
          <a:solidFill>
            <a:schemeClr val="bg1">
              <a:lumMod val="85000"/>
            </a:schemeClr>
          </a:solidFill>
        </p:spPr>
        <p:txBody>
          <a:bodyPr wrap="square">
            <a:spAutoFit/>
          </a:bodyPr>
          <a:lstStyle/>
          <a:p>
            <a:r>
              <a:rPr lang="es-CO" sz="2800" dirty="0"/>
              <a:t>Se encuentra en Levíticos 11 y Deuteronomio 14 , los capítulos que dan las leyes dietéticas.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4599" y="4017681"/>
            <a:ext cx="1228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5083443"/>
            <a:ext cx="3096344" cy="138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16903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circle(in)">
                                      <p:cBhvr>
                                        <p:cTn id="10" dur="2000"/>
                                        <p:tgtEl>
                                          <p:spTgt spid="1026"/>
                                        </p:tgtEl>
                                      </p:cBhvr>
                                    </p:animEffect>
                                  </p:childTnLst>
                                </p:cTn>
                              </p:par>
                              <p:par>
                                <p:cTn id="11" presetID="6" presetClass="entr" presetSubtype="16"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circle(in)">
                                      <p:cBhvr>
                                        <p:cTn id="13"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a:scene3d>
            <a:camera prst="isometricOffAxis1Right"/>
            <a:lightRig rig="threePt" dir="t"/>
          </a:scene3d>
          <a:sp3d>
            <a:bevelT prst="relaxedInset"/>
          </a:sp3d>
        </p:spPr>
        <p:txBody>
          <a:bodyPr>
            <a:normAutofit fontScale="77500" lnSpcReduction="20000"/>
          </a:bodyPr>
          <a:lstStyle/>
          <a:p>
            <a:pPr marL="0" indent="0">
              <a:buNone/>
            </a:pPr>
            <a:endParaRPr lang="es-CO" dirty="0" smtClean="0"/>
          </a:p>
          <a:p>
            <a:pPr marL="0" indent="0">
              <a:buNone/>
            </a:pPr>
            <a:r>
              <a:rPr lang="es-CO" dirty="0" smtClean="0"/>
              <a:t>Si </a:t>
            </a:r>
            <a:r>
              <a:rPr lang="es-CO" dirty="0"/>
              <a:t>decimos que “</a:t>
            </a:r>
            <a:r>
              <a:rPr lang="es-CO" dirty="0">
                <a:latin typeface="Agency FB" pitchFamily="34" charset="0"/>
              </a:rPr>
              <a:t>todo lo que Dios creó</a:t>
            </a:r>
            <a:r>
              <a:rPr lang="es-CO" dirty="0"/>
              <a:t>” no está limitado y calificado por las frases </a:t>
            </a:r>
            <a:r>
              <a:rPr lang="es-CO" dirty="0" smtClean="0"/>
              <a:t>“</a:t>
            </a:r>
            <a:r>
              <a:rPr lang="es-CO" dirty="0" smtClean="0">
                <a:latin typeface="Agency FB" pitchFamily="34" charset="0"/>
              </a:rPr>
              <a:t>que </a:t>
            </a:r>
            <a:r>
              <a:rPr lang="es-CO" dirty="0">
                <a:latin typeface="Agency FB" pitchFamily="34" charset="0"/>
              </a:rPr>
              <a:t>Dios creó para que con acción de gracias participasen </a:t>
            </a:r>
            <a:r>
              <a:rPr lang="es-CO" dirty="0"/>
              <a:t>” y </a:t>
            </a:r>
            <a:r>
              <a:rPr lang="es-CO" dirty="0" smtClean="0"/>
              <a:t>“</a:t>
            </a:r>
            <a:r>
              <a:rPr lang="es-CO" dirty="0" smtClean="0">
                <a:latin typeface="Agency FB" pitchFamily="34" charset="0"/>
              </a:rPr>
              <a:t>porque </a:t>
            </a:r>
            <a:r>
              <a:rPr lang="es-CO" dirty="0">
                <a:latin typeface="Agency FB" pitchFamily="34" charset="0"/>
              </a:rPr>
              <a:t>por la palabra de Dios y por la oración es santificado</a:t>
            </a:r>
            <a:r>
              <a:rPr lang="es-CO" dirty="0"/>
              <a:t> ” entonces tenemos un problema, porque la carne de algunos animales es venenosa y matarían a una persona. </a:t>
            </a:r>
            <a:endParaRPr lang="es-CO" dirty="0" smtClean="0"/>
          </a:p>
          <a:p>
            <a:pPr marL="400050" lvl="1" indent="0">
              <a:buNone/>
            </a:pPr>
            <a:endParaRPr lang="es-CO" dirty="0" smtClean="0"/>
          </a:p>
          <a:p>
            <a:pPr marL="400050" lvl="1" indent="0">
              <a:buNone/>
            </a:pPr>
            <a:r>
              <a:rPr lang="es-CO" dirty="0" smtClean="0"/>
              <a:t>Estas </a:t>
            </a:r>
            <a:r>
              <a:rPr lang="es-CO" dirty="0"/>
              <a:t>criaturas obviamente no son para ser consumidas como alimento. Palabras tales como “</a:t>
            </a:r>
            <a:r>
              <a:rPr lang="es-CO" b="1" u="sng" dirty="0">
                <a:latin typeface="Agency FB" pitchFamily="34" charset="0"/>
              </a:rPr>
              <a:t>todo</a:t>
            </a:r>
            <a:r>
              <a:rPr lang="es-CO" dirty="0"/>
              <a:t>” están limitadas en su significado. </a:t>
            </a:r>
            <a:r>
              <a:rPr lang="es-CO" dirty="0" smtClean="0"/>
              <a:t>En </a:t>
            </a:r>
            <a:r>
              <a:rPr lang="es-CO" dirty="0"/>
              <a:t>esta misma epístola Pablo le dice a </a:t>
            </a:r>
            <a:r>
              <a:rPr lang="es-CO" dirty="0" smtClean="0"/>
              <a:t>Timoteo </a:t>
            </a:r>
            <a:r>
              <a:rPr lang="es-CO" dirty="0"/>
              <a:t>“</a:t>
            </a:r>
            <a:r>
              <a:rPr lang="es-CO" dirty="0">
                <a:latin typeface="Agency FB" pitchFamily="34" charset="0"/>
              </a:rPr>
              <a:t>que nos da todas las cosas en abundancia para que las disfrutemos.</a:t>
            </a:r>
            <a:r>
              <a:rPr lang="es-CO" dirty="0"/>
              <a:t>” </a:t>
            </a:r>
            <a:r>
              <a:rPr lang="es-CO" dirty="0" smtClean="0">
                <a:solidFill>
                  <a:srgbClr val="FF0000"/>
                </a:solidFill>
              </a:rPr>
              <a:t>(1Tim.6:17</a:t>
            </a:r>
            <a:r>
              <a:rPr lang="es-CO" dirty="0">
                <a:solidFill>
                  <a:srgbClr val="FF0000"/>
                </a:solidFill>
              </a:rPr>
              <a:t>). </a:t>
            </a:r>
            <a:endParaRPr lang="es-CO" dirty="0" smtClean="0">
              <a:solidFill>
                <a:srgbClr val="FF0000"/>
              </a:solidFill>
            </a:endParaRPr>
          </a:p>
          <a:p>
            <a:pPr marL="0" indent="0">
              <a:buNone/>
            </a:pPr>
            <a:endParaRPr lang="es-CO" dirty="0" smtClean="0"/>
          </a:p>
          <a:p>
            <a:pPr marL="0" indent="0">
              <a:buNone/>
            </a:pPr>
            <a:r>
              <a:rPr lang="es-CO" dirty="0" smtClean="0"/>
              <a:t>¿</a:t>
            </a:r>
            <a:r>
              <a:rPr lang="es-CO" dirty="0"/>
              <a:t>Significa “que nos da todas las cosas” en un sentido ilimitado? </a:t>
            </a:r>
          </a:p>
          <a:p>
            <a:pPr marL="400050" lvl="1" indent="0">
              <a:buNone/>
            </a:pPr>
            <a:r>
              <a:rPr lang="es-CO" dirty="0" smtClean="0"/>
              <a:t>¿</a:t>
            </a:r>
            <a:r>
              <a:rPr lang="es-CO" dirty="0"/>
              <a:t>Nos da Dios revistas pornográficas para disfrutarlas</a:t>
            </a:r>
            <a:r>
              <a:rPr lang="es-CO" dirty="0" smtClean="0"/>
              <a:t>?</a:t>
            </a:r>
          </a:p>
          <a:p>
            <a:pPr marL="400050" lvl="1" indent="0">
              <a:buNone/>
            </a:pPr>
            <a:r>
              <a:rPr lang="es-CO" dirty="0" smtClean="0"/>
              <a:t>¿</a:t>
            </a:r>
            <a:r>
              <a:rPr lang="es-CO" dirty="0"/>
              <a:t>Nos da la esposa de nuestro vecino para disfrutarla</a:t>
            </a:r>
            <a:r>
              <a:rPr lang="es-CO" dirty="0" smtClean="0"/>
              <a:t>?</a:t>
            </a:r>
          </a:p>
          <a:p>
            <a:pPr marL="400050" lvl="1" indent="0">
              <a:buNone/>
            </a:pPr>
            <a:r>
              <a:rPr lang="es-CO" dirty="0" smtClean="0"/>
              <a:t>¿</a:t>
            </a:r>
            <a:r>
              <a:rPr lang="es-CO" dirty="0"/>
              <a:t>Nos da la </a:t>
            </a:r>
            <a:r>
              <a:rPr lang="es-CO" dirty="0" smtClean="0"/>
              <a:t>heroína, cocaína, </a:t>
            </a:r>
            <a:r>
              <a:rPr lang="es-CO" dirty="0"/>
              <a:t>y la </a:t>
            </a:r>
            <a:r>
              <a:rPr lang="es-CO" dirty="0" smtClean="0"/>
              <a:t>mariguana </a:t>
            </a:r>
            <a:r>
              <a:rPr lang="es-CO" dirty="0"/>
              <a:t>para disfrutarlas</a:t>
            </a:r>
            <a:r>
              <a:rPr lang="es-CO" dirty="0" smtClean="0"/>
              <a:t>?</a:t>
            </a:r>
            <a:endParaRPr lang="es-CO" dirty="0"/>
          </a:p>
          <a:p>
            <a:endParaRPr lang="es-CO" dirty="0"/>
          </a:p>
        </p:txBody>
      </p:sp>
    </p:spTree>
    <p:extLst>
      <p:ext uri="{BB962C8B-B14F-4D97-AF65-F5344CB8AC3E}">
        <p14:creationId xmlns:p14="http://schemas.microsoft.com/office/powerpoint/2010/main" val="6185667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barn(inVertical)">
                                      <p:cBhvr>
                                        <p:cTn id="1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584176"/>
          </a:xfrm>
          <a:solidFill>
            <a:schemeClr val="bg2">
              <a:lumMod val="90000"/>
            </a:schemeClr>
          </a:solidFill>
        </p:spPr>
        <p:txBody>
          <a:bodyPr>
            <a:normAutofit fontScale="85000" lnSpcReduction="10000"/>
          </a:bodyPr>
          <a:lstStyle/>
          <a:p>
            <a:pPr marL="0" indent="0">
              <a:buNone/>
            </a:pPr>
            <a:r>
              <a:rPr lang="es-CO" dirty="0" smtClean="0"/>
              <a:t>Obviamente </a:t>
            </a:r>
            <a:r>
              <a:rPr lang="es-CO" dirty="0"/>
              <a:t>“ </a:t>
            </a:r>
            <a:r>
              <a:rPr lang="es-CO" dirty="0">
                <a:latin typeface="Agency FB" pitchFamily="34" charset="0"/>
              </a:rPr>
              <a:t>todas las cosas </a:t>
            </a:r>
            <a:r>
              <a:rPr lang="es-CO" dirty="0"/>
              <a:t>” no incluye estas cosas </a:t>
            </a:r>
            <a:r>
              <a:rPr lang="es-CO" dirty="0" smtClean="0"/>
              <a:t>las </a:t>
            </a:r>
            <a:r>
              <a:rPr lang="es-CO" dirty="0"/>
              <a:t>cuales Dios ha prohibido, o que son mortíferas. De la misma forma, “ todo lo que Dios creó ” no incluye los animales que Dios ha prohibido para su consumo. </a:t>
            </a:r>
            <a:endParaRPr lang="es-CO" dirty="0" smtClean="0"/>
          </a:p>
        </p:txBody>
      </p:sp>
      <p:sp>
        <p:nvSpPr>
          <p:cNvPr id="4" name="3 Rectángulo"/>
          <p:cNvSpPr/>
          <p:nvPr/>
        </p:nvSpPr>
        <p:spPr>
          <a:xfrm>
            <a:off x="827584" y="2348880"/>
            <a:ext cx="6912768" cy="2215991"/>
          </a:xfrm>
          <a:prstGeom prst="rect">
            <a:avLst/>
          </a:prstGeom>
          <a:solidFill>
            <a:schemeClr val="accent2">
              <a:lumMod val="20000"/>
              <a:lumOff val="80000"/>
            </a:schemeClr>
          </a:solidFill>
          <a:scene3d>
            <a:camera prst="isometricOffAxis1Right"/>
            <a:lightRig rig="threePt" dir="t"/>
          </a:scene3d>
          <a:sp3d>
            <a:bevelT prst="relaxedInset"/>
          </a:sp3d>
        </p:spPr>
        <p:txBody>
          <a:bodyPr wrap="square">
            <a:spAutoFit/>
          </a:bodyPr>
          <a:lstStyle/>
          <a:p>
            <a:r>
              <a:rPr lang="es-CO" sz="2400" dirty="0"/>
              <a:t>Vemos un uso similar de “todo” en </a:t>
            </a:r>
            <a:r>
              <a:rPr lang="es-CO" sz="2400" b="1" u="sng" dirty="0"/>
              <a:t>Génesis 1:29 , </a:t>
            </a:r>
            <a:r>
              <a:rPr lang="es-CO" sz="2400" dirty="0"/>
              <a:t>donde Dios le dice a Adam, “ He aquí que os he dado toda planta que da semilla, que está sobre toda la tierra, y todo árbol en que hay fruto y que da semilla; os serán para comer.” </a:t>
            </a:r>
          </a:p>
          <a:p>
            <a:endParaRPr lang="es-CO" dirty="0"/>
          </a:p>
        </p:txBody>
      </p:sp>
      <p:sp>
        <p:nvSpPr>
          <p:cNvPr id="5" name="4 Rectángulo"/>
          <p:cNvSpPr/>
          <p:nvPr/>
        </p:nvSpPr>
        <p:spPr>
          <a:xfrm>
            <a:off x="395536" y="4762394"/>
            <a:ext cx="7956376" cy="1938992"/>
          </a:xfrm>
          <a:prstGeom prst="rect">
            <a:avLst/>
          </a:prstGeom>
          <a:solidFill>
            <a:schemeClr val="accent4">
              <a:lumMod val="40000"/>
              <a:lumOff val="60000"/>
            </a:schemeClr>
          </a:solidFill>
        </p:spPr>
        <p:txBody>
          <a:bodyPr wrap="square">
            <a:spAutoFit/>
          </a:bodyPr>
          <a:lstStyle/>
          <a:p>
            <a:r>
              <a:rPr lang="es-CO" sz="2400" dirty="0"/>
              <a:t>¿Significa esto que todas las plantas son comestibles? ¿Qué acerca de la cicuta, de la cual, algunos gramos de frutos verdes serían suficientes para provocar la muerte de un humano, la hiedra venenosa, el roble venenoso y el zumaque venenoso y la mariguana?</a:t>
            </a:r>
          </a:p>
        </p:txBody>
      </p:sp>
    </p:spTree>
    <p:extLst>
      <p:ext uri="{BB962C8B-B14F-4D97-AF65-F5344CB8AC3E}">
        <p14:creationId xmlns:p14="http://schemas.microsoft.com/office/powerpoint/2010/main" val="41686169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008112"/>
          </a:xfrm>
          <a:solidFill>
            <a:schemeClr val="accent2">
              <a:lumMod val="20000"/>
              <a:lumOff val="80000"/>
            </a:schemeClr>
          </a:solidFill>
        </p:spPr>
        <p:txBody>
          <a:bodyPr>
            <a:normAutofit/>
          </a:bodyPr>
          <a:lstStyle/>
          <a:p>
            <a:pPr marL="0" indent="0">
              <a:buNone/>
            </a:pPr>
            <a:r>
              <a:rPr lang="es-CO" sz="2800" dirty="0" smtClean="0"/>
              <a:t>La </a:t>
            </a:r>
            <a:r>
              <a:rPr lang="es-CO" sz="2800" dirty="0"/>
              <a:t>posición </a:t>
            </a:r>
            <a:r>
              <a:rPr lang="es-CO" sz="2800" dirty="0" smtClean="0"/>
              <a:t>Cristiana sobre </a:t>
            </a:r>
            <a:r>
              <a:rPr lang="es-CO" sz="2800" dirty="0" smtClean="0">
                <a:solidFill>
                  <a:srgbClr val="FF0000"/>
                </a:solidFill>
              </a:rPr>
              <a:t>1 Tim.4:1-5 </a:t>
            </a:r>
            <a:r>
              <a:rPr lang="es-CO" sz="2800" dirty="0" smtClean="0"/>
              <a:t>es </a:t>
            </a:r>
            <a:r>
              <a:rPr lang="es-CO" sz="2800" dirty="0"/>
              <a:t>que no hay restricciones de lo que podemos comer. </a:t>
            </a:r>
            <a:endParaRPr lang="es-CO" sz="2800" dirty="0" smtClean="0"/>
          </a:p>
          <a:p>
            <a:pPr marL="0" indent="0">
              <a:buNone/>
            </a:pPr>
            <a:endParaRPr lang="es-CO" sz="2800" dirty="0" smtClean="0"/>
          </a:p>
        </p:txBody>
      </p:sp>
      <p:sp>
        <p:nvSpPr>
          <p:cNvPr id="4" name="3 Rectángulo"/>
          <p:cNvSpPr/>
          <p:nvPr/>
        </p:nvSpPr>
        <p:spPr>
          <a:xfrm>
            <a:off x="1115616" y="2274838"/>
            <a:ext cx="6840760" cy="3539430"/>
          </a:xfrm>
          <a:prstGeom prst="rect">
            <a:avLst/>
          </a:prstGeom>
          <a:solidFill>
            <a:schemeClr val="bg2">
              <a:lumMod val="90000"/>
            </a:schemeClr>
          </a:solidFill>
          <a:scene3d>
            <a:camera prst="isometricOffAxis1Right"/>
            <a:lightRig rig="threePt" dir="t"/>
          </a:scene3d>
          <a:sp3d>
            <a:bevelT prst="relaxedInset"/>
          </a:sp3d>
        </p:spPr>
        <p:txBody>
          <a:bodyPr wrap="square">
            <a:spAutoFit/>
          </a:bodyPr>
          <a:lstStyle/>
          <a:p>
            <a:r>
              <a:rPr lang="es-CO" sz="2800" dirty="0"/>
              <a:t>Pero los Cristianos no piensan en las implicaciones lógicas de esta posición teológica. Si no hay restricciones, entonces no podemos criticar a las personas que comen pastelillos de mariguana. No podemos criticar a los glotones y los borrachos. No podemos criticar a los caníbales, porque el hombre también es una de las criaturas de Dios.</a:t>
            </a:r>
          </a:p>
        </p:txBody>
      </p:sp>
    </p:spTree>
    <p:extLst>
      <p:ext uri="{BB962C8B-B14F-4D97-AF65-F5344CB8AC3E}">
        <p14:creationId xmlns:p14="http://schemas.microsoft.com/office/powerpoint/2010/main" val="3697236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p:spPr>
        <p:txBody>
          <a:bodyPr>
            <a:normAutofit/>
          </a:bodyPr>
          <a:lstStyle/>
          <a:p>
            <a:pPr marL="0" indent="0">
              <a:buNone/>
            </a:pPr>
            <a:r>
              <a:rPr lang="es-CO" sz="3600" b="1" u="sng" dirty="0" smtClean="0"/>
              <a:t>Quinto y Sexto</a:t>
            </a:r>
            <a:r>
              <a:rPr lang="es-CO" sz="2400" dirty="0" smtClean="0"/>
              <a:t>: </a:t>
            </a:r>
            <a:r>
              <a:rPr lang="es-CO" b="1" dirty="0" smtClean="0">
                <a:solidFill>
                  <a:srgbClr val="FF0000"/>
                </a:solidFill>
              </a:rPr>
              <a:t>Lucas </a:t>
            </a:r>
            <a:r>
              <a:rPr lang="es-CO" b="1" dirty="0">
                <a:solidFill>
                  <a:srgbClr val="FF0000"/>
                </a:solidFill>
              </a:rPr>
              <a:t>10:8 y 1 Corintios </a:t>
            </a:r>
            <a:r>
              <a:rPr lang="es-CO" b="1" dirty="0" smtClean="0">
                <a:solidFill>
                  <a:srgbClr val="FF0000"/>
                </a:solidFill>
              </a:rPr>
              <a:t>10:27</a:t>
            </a:r>
            <a:r>
              <a:rPr lang="es-CO" sz="2800" dirty="0" smtClean="0"/>
              <a:t>.</a:t>
            </a:r>
            <a:endParaRPr lang="es-CO" dirty="0" smtClean="0"/>
          </a:p>
          <a:p>
            <a:pPr marL="0" indent="0">
              <a:buNone/>
            </a:pPr>
            <a:r>
              <a:rPr lang="es-CO" dirty="0" smtClean="0"/>
              <a:t> </a:t>
            </a:r>
          </a:p>
          <a:p>
            <a:pPr marL="0" indent="0">
              <a:buNone/>
            </a:pPr>
            <a:r>
              <a:rPr lang="es-CO" sz="2800" dirty="0" smtClean="0"/>
              <a:t>“ </a:t>
            </a:r>
            <a:r>
              <a:rPr lang="es-CO" sz="2800" dirty="0">
                <a:latin typeface="Agency FB" pitchFamily="34" charset="0"/>
              </a:rPr>
              <a:t>comed lo que os pongan delante</a:t>
            </a:r>
            <a:r>
              <a:rPr lang="es-CO" sz="2800" dirty="0"/>
              <a:t>;” </a:t>
            </a:r>
            <a:r>
              <a:rPr lang="es-CO" sz="2800" dirty="0" smtClean="0">
                <a:solidFill>
                  <a:srgbClr val="FF0000"/>
                </a:solidFill>
              </a:rPr>
              <a:t>(Lucas 10:8)</a:t>
            </a:r>
          </a:p>
          <a:p>
            <a:pPr marL="0" indent="0">
              <a:buNone/>
            </a:pPr>
            <a:r>
              <a:rPr lang="es-CO" sz="2800" dirty="0" smtClean="0"/>
              <a:t> </a:t>
            </a:r>
            <a:r>
              <a:rPr lang="es-CO" sz="2800" dirty="0"/>
              <a:t>“ </a:t>
            </a:r>
            <a:r>
              <a:rPr lang="es-CO" sz="2800" dirty="0">
                <a:latin typeface="Agency FB" pitchFamily="34" charset="0"/>
              </a:rPr>
              <a:t>de todo lo que se os ponga delante comed, sin preguntar nada por motivos de conciencia.</a:t>
            </a:r>
            <a:r>
              <a:rPr lang="es-CO" sz="2800" dirty="0"/>
              <a:t>” </a:t>
            </a:r>
            <a:r>
              <a:rPr lang="es-CO" sz="2800" dirty="0" smtClean="0">
                <a:solidFill>
                  <a:srgbClr val="FF0000"/>
                </a:solidFill>
              </a:rPr>
              <a:t>(1Cor</a:t>
            </a:r>
            <a:r>
              <a:rPr lang="es-CO" sz="2800" dirty="0">
                <a:solidFill>
                  <a:srgbClr val="FF0000"/>
                </a:solidFill>
              </a:rPr>
              <a:t>. </a:t>
            </a:r>
            <a:r>
              <a:rPr lang="es-CO" sz="2800" dirty="0" smtClean="0">
                <a:solidFill>
                  <a:srgbClr val="FF0000"/>
                </a:solidFill>
              </a:rPr>
              <a:t>10:27).</a:t>
            </a:r>
          </a:p>
          <a:p>
            <a:pPr marL="0" indent="0">
              <a:buNone/>
            </a:pPr>
            <a:r>
              <a:rPr lang="es-CO" sz="2800" dirty="0" smtClean="0">
                <a:solidFill>
                  <a:srgbClr val="FF0000"/>
                </a:solidFill>
              </a:rPr>
              <a:t> </a:t>
            </a:r>
          </a:p>
          <a:p>
            <a:pPr marL="0" indent="0">
              <a:buNone/>
            </a:pPr>
            <a:r>
              <a:rPr lang="es-CO" sz="2800" dirty="0" smtClean="0"/>
              <a:t>¿</a:t>
            </a:r>
            <a:r>
              <a:rPr lang="es-CO" sz="2800" b="1" dirty="0"/>
              <a:t>Dijo </a:t>
            </a:r>
            <a:r>
              <a:rPr lang="es-CO" sz="2800" b="1" dirty="0" smtClean="0"/>
              <a:t>Jesús, el mismo que dio esta ley en Levíticos 11 y Deuteronomio 14,  </a:t>
            </a:r>
            <a:r>
              <a:rPr lang="es-CO" sz="2800" b="1" dirty="0"/>
              <a:t>que cuando </a:t>
            </a:r>
            <a:r>
              <a:rPr lang="es-CO" sz="2800" b="1" dirty="0" smtClean="0"/>
              <a:t>fuésemos </a:t>
            </a:r>
            <a:r>
              <a:rPr lang="es-CO" sz="2800" b="1" dirty="0"/>
              <a:t>invitados debemos comer todo los que el anfitrión nos ofrezca, aún si la comida está prohibida en la Torá de Dios</a:t>
            </a:r>
            <a:r>
              <a:rPr lang="es-CO" sz="2800" dirty="0"/>
              <a:t>? </a:t>
            </a:r>
            <a:endParaRPr lang="es-CO" sz="2800" dirty="0" smtClean="0"/>
          </a:p>
          <a:p>
            <a:pPr marL="0" indent="0">
              <a:buNone/>
            </a:pPr>
            <a:r>
              <a:rPr lang="es-CO" sz="2800" b="1" dirty="0" smtClean="0"/>
              <a:t>¿</a:t>
            </a:r>
            <a:r>
              <a:rPr lang="es-CO" sz="2800" b="1" dirty="0"/>
              <a:t>Dijo Pablo que no debemos preguntar si la carne proviene o no de un animal inmundo</a:t>
            </a:r>
            <a:r>
              <a:rPr lang="es-CO" sz="2800" b="1" dirty="0" smtClean="0"/>
              <a:t>?</a:t>
            </a:r>
            <a:endParaRPr lang="es-CO" sz="2800" b="1" dirty="0"/>
          </a:p>
        </p:txBody>
      </p:sp>
    </p:spTree>
    <p:extLst>
      <p:ext uri="{BB962C8B-B14F-4D97-AF65-F5344CB8AC3E}">
        <p14:creationId xmlns:p14="http://schemas.microsoft.com/office/powerpoint/2010/main" val="39358691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60000"/>
              <a:lumOff val="40000"/>
            </a:schemeClr>
          </a:solidFill>
          <a:effectLst>
            <a:glow rad="228600">
              <a:schemeClr val="accent2">
                <a:satMod val="175000"/>
                <a:alpha val="40000"/>
              </a:schemeClr>
            </a:glow>
          </a:effectLst>
          <a:scene3d>
            <a:camera prst="isometricOffAxis1Right"/>
            <a:lightRig rig="threePt" dir="t"/>
          </a:scene3d>
          <a:sp3d>
            <a:bevelT/>
          </a:sp3d>
        </p:spPr>
        <p:txBody>
          <a:bodyPr>
            <a:normAutofit fontScale="92500" lnSpcReduction="20000"/>
          </a:bodyPr>
          <a:lstStyle/>
          <a:p>
            <a:pPr marL="0" indent="0">
              <a:buNone/>
            </a:pPr>
            <a:r>
              <a:rPr lang="es-CO" sz="2800" dirty="0" smtClean="0"/>
              <a:t>Hay aquí tres </a:t>
            </a:r>
            <a:r>
              <a:rPr lang="es-CO" sz="2800" dirty="0"/>
              <a:t>cosas que debemos </a:t>
            </a:r>
            <a:r>
              <a:rPr lang="es-CO" sz="2800" dirty="0" smtClean="0"/>
              <a:t>considerar</a:t>
            </a:r>
            <a:r>
              <a:rPr lang="es-CO" sz="2800" dirty="0"/>
              <a:t>:</a:t>
            </a:r>
            <a:endParaRPr lang="es-CO" sz="2800" dirty="0" smtClean="0"/>
          </a:p>
          <a:p>
            <a:pPr marL="0" indent="0">
              <a:buNone/>
            </a:pPr>
            <a:r>
              <a:rPr lang="es-CO" sz="2800" b="1" u="sng" dirty="0"/>
              <a:t>P</a:t>
            </a:r>
            <a:r>
              <a:rPr lang="es-CO" sz="2800" b="1" u="sng" dirty="0" smtClean="0"/>
              <a:t>rimero</a:t>
            </a:r>
            <a:r>
              <a:rPr lang="es-CO" sz="2800" dirty="0"/>
              <a:t>. </a:t>
            </a:r>
            <a:r>
              <a:rPr lang="es-CO" sz="2800" dirty="0" smtClean="0"/>
              <a:t>Jesús </a:t>
            </a:r>
            <a:r>
              <a:rPr lang="es-CO" sz="2800" dirty="0"/>
              <a:t>dijo esas palabras </a:t>
            </a:r>
            <a:r>
              <a:rPr lang="es-CO" sz="2800" dirty="0" smtClean="0"/>
              <a:t>en Lucas 10:8, cuando </a:t>
            </a:r>
            <a:r>
              <a:rPr lang="es-CO" sz="2800" dirty="0"/>
              <a:t>envió a los setenta. Estos eran 70 judíos observantes de la Torá quienes seguían a un rabí </a:t>
            </a:r>
            <a:r>
              <a:rPr lang="es-CO" sz="2800" dirty="0" smtClean="0"/>
              <a:t>judío </a:t>
            </a:r>
            <a:r>
              <a:rPr lang="es-CO" sz="2800" dirty="0"/>
              <a:t>observante de la Torá. </a:t>
            </a:r>
            <a:endParaRPr lang="es-CO" sz="2800" dirty="0" smtClean="0"/>
          </a:p>
          <a:p>
            <a:pPr marL="0" indent="0">
              <a:buNone/>
            </a:pPr>
            <a:r>
              <a:rPr lang="es-CO" sz="2800" dirty="0" smtClean="0"/>
              <a:t>El </a:t>
            </a:r>
            <a:r>
              <a:rPr lang="es-CO" sz="2800" dirty="0"/>
              <a:t>Rabí </a:t>
            </a:r>
            <a:r>
              <a:rPr lang="es-CO" sz="2800" dirty="0" smtClean="0"/>
              <a:t>Jesús </a:t>
            </a:r>
            <a:r>
              <a:rPr lang="es-CO" sz="2800" dirty="0"/>
              <a:t>dijo a sus discípulos. </a:t>
            </a:r>
            <a:r>
              <a:rPr lang="es-CO" sz="2800" dirty="0" smtClean="0"/>
              <a:t>“</a:t>
            </a:r>
            <a:r>
              <a:rPr lang="es-CO" sz="2800" dirty="0" smtClean="0">
                <a:latin typeface="Agency FB" pitchFamily="34" charset="0"/>
              </a:rPr>
              <a:t>Por </a:t>
            </a:r>
            <a:r>
              <a:rPr lang="es-CO" sz="2800" dirty="0">
                <a:latin typeface="Agency FB" pitchFamily="34" charset="0"/>
              </a:rPr>
              <a:t>camino de gentiles no vayáis, y en ciudad de samaritanos no entréis, sino id antes a las ovejas perdidas de la casa de Israel</a:t>
            </a:r>
            <a:r>
              <a:rPr lang="es-CO" sz="2800" dirty="0"/>
              <a:t>.” </a:t>
            </a:r>
            <a:r>
              <a:rPr lang="es-CO" sz="2800" dirty="0" smtClean="0">
                <a:solidFill>
                  <a:srgbClr val="FF0000"/>
                </a:solidFill>
              </a:rPr>
              <a:t>(Mat 10:5-6). </a:t>
            </a:r>
          </a:p>
          <a:p>
            <a:pPr marL="0" indent="0">
              <a:buNone/>
            </a:pPr>
            <a:r>
              <a:rPr lang="es-CO" sz="3000" b="1" u="sng" dirty="0" smtClean="0"/>
              <a:t>Segundo</a:t>
            </a:r>
            <a:r>
              <a:rPr lang="es-CO" sz="2800" dirty="0" smtClean="0"/>
              <a:t>. Es </a:t>
            </a:r>
            <a:r>
              <a:rPr lang="es-CO" sz="2800" dirty="0"/>
              <a:t>obvio por esta declaración que los discípulos serían alojados en casas de </a:t>
            </a:r>
            <a:r>
              <a:rPr lang="es-CO" sz="2800" dirty="0" smtClean="0"/>
              <a:t>judíos </a:t>
            </a:r>
            <a:r>
              <a:rPr lang="es-CO" sz="2800" dirty="0"/>
              <a:t>observantes de la Torá, donde las leyes </a:t>
            </a:r>
            <a:r>
              <a:rPr lang="es-CO" sz="2800" dirty="0" smtClean="0"/>
              <a:t>dietéticas </a:t>
            </a:r>
            <a:r>
              <a:rPr lang="es-CO" sz="2800" dirty="0"/>
              <a:t>son guardadas. Es ridículo suponer que a los discípulos le ofrecerían cerdo en una de estas casas judías. </a:t>
            </a:r>
            <a:endParaRPr lang="es-CO" sz="2800" dirty="0" smtClean="0"/>
          </a:p>
          <a:p>
            <a:pPr marL="0" indent="0">
              <a:buNone/>
            </a:pPr>
            <a:r>
              <a:rPr lang="es-CO" sz="3000" b="1" u="sng" dirty="0" smtClean="0"/>
              <a:t>Tercero</a:t>
            </a:r>
            <a:r>
              <a:rPr lang="es-CO" sz="2800" dirty="0" smtClean="0"/>
              <a:t>. Aún </a:t>
            </a:r>
            <a:r>
              <a:rPr lang="es-CO" sz="2800" dirty="0"/>
              <a:t>si esto hubiese sido una posibilidad, ellos hubieran tenido </a:t>
            </a:r>
            <a:r>
              <a:rPr lang="es-CO" sz="2800" dirty="0" smtClean="0"/>
              <a:t>suficiente </a:t>
            </a:r>
            <a:r>
              <a:rPr lang="es-CO" sz="2800" dirty="0"/>
              <a:t>entendimiento para saber lo que su Maestro les dijo, “</a:t>
            </a:r>
            <a:r>
              <a:rPr lang="es-CO" sz="2800" dirty="0">
                <a:latin typeface="Agency FB" pitchFamily="34" charset="0"/>
              </a:rPr>
              <a:t>comed lo que os pongan delante</a:t>
            </a:r>
            <a:r>
              <a:rPr lang="es-CO" sz="2800" dirty="0"/>
              <a:t>”. El simplemente </a:t>
            </a:r>
            <a:r>
              <a:rPr lang="es-CO" sz="2800" dirty="0" smtClean="0"/>
              <a:t>quiso </a:t>
            </a:r>
            <a:r>
              <a:rPr lang="es-CO" sz="2800" dirty="0"/>
              <a:t>decir estar satisfechos con la comida que su </a:t>
            </a:r>
            <a:r>
              <a:rPr lang="es-CO" sz="2800" dirty="0" smtClean="0"/>
              <a:t>anfitrión </a:t>
            </a:r>
            <a:r>
              <a:rPr lang="es-CO" sz="2800" dirty="0"/>
              <a:t>les ofreciese.</a:t>
            </a:r>
          </a:p>
          <a:p>
            <a:endParaRPr lang="es-CO" dirty="0"/>
          </a:p>
          <a:p>
            <a:endParaRPr lang="es-CO" dirty="0"/>
          </a:p>
        </p:txBody>
      </p:sp>
    </p:spTree>
    <p:extLst>
      <p:ext uri="{BB962C8B-B14F-4D97-AF65-F5344CB8AC3E}">
        <p14:creationId xmlns:p14="http://schemas.microsoft.com/office/powerpoint/2010/main" val="34819915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bg1"/>
          </a:solidFill>
          <a:effectLst>
            <a:glow rad="228600">
              <a:schemeClr val="accent1">
                <a:satMod val="175000"/>
                <a:alpha val="40000"/>
              </a:schemeClr>
            </a:glow>
          </a:effectLst>
          <a:scene3d>
            <a:camera prst="isometricOffAxis1Right"/>
            <a:lightRig rig="threePt" dir="t"/>
          </a:scene3d>
          <a:sp3d>
            <a:bevelT w="114300" prst="artDeco"/>
          </a:sp3d>
        </p:spPr>
        <p:txBody>
          <a:bodyPr>
            <a:noAutofit/>
          </a:bodyPr>
          <a:lstStyle/>
          <a:p>
            <a:pPr marL="0" indent="0">
              <a:buNone/>
            </a:pPr>
            <a:r>
              <a:rPr lang="es-CO" sz="2400" dirty="0" smtClean="0"/>
              <a:t>La </a:t>
            </a:r>
            <a:r>
              <a:rPr lang="es-CO" sz="2400" dirty="0"/>
              <a:t>declaración de Pablo en </a:t>
            </a:r>
            <a:r>
              <a:rPr lang="es-CO" sz="2400" dirty="0">
                <a:solidFill>
                  <a:srgbClr val="FF0000"/>
                </a:solidFill>
              </a:rPr>
              <a:t>1 Corintios </a:t>
            </a:r>
            <a:r>
              <a:rPr lang="es-CO" sz="2400" dirty="0" smtClean="0">
                <a:solidFill>
                  <a:srgbClr val="FF0000"/>
                </a:solidFill>
              </a:rPr>
              <a:t>10:27</a:t>
            </a:r>
            <a:r>
              <a:rPr lang="es-CO" sz="2400" dirty="0" smtClean="0"/>
              <a:t>, es </a:t>
            </a:r>
            <a:r>
              <a:rPr lang="es-CO" sz="2400" dirty="0"/>
              <a:t>muy similar a la de </a:t>
            </a:r>
            <a:r>
              <a:rPr lang="es-CO" sz="2400" dirty="0" smtClean="0"/>
              <a:t>Jesús, </a:t>
            </a:r>
            <a:r>
              <a:rPr lang="es-CO" sz="2400" dirty="0"/>
              <a:t>pero el contexto es bastante diferente. </a:t>
            </a:r>
            <a:r>
              <a:rPr lang="es-CO" sz="2400" u="sng" dirty="0"/>
              <a:t>Pablo está lidiando con la pregunta acerca de comidas ofrecidas a los ídolos</a:t>
            </a:r>
            <a:r>
              <a:rPr lang="es-CO" sz="2400" dirty="0"/>
              <a:t>. </a:t>
            </a:r>
            <a:endParaRPr lang="es-CO" sz="2400" dirty="0" smtClean="0"/>
          </a:p>
          <a:p>
            <a:pPr marL="0" indent="0">
              <a:buNone/>
            </a:pPr>
            <a:endParaRPr lang="es-CO" sz="2400" dirty="0" smtClean="0"/>
          </a:p>
          <a:p>
            <a:pPr marL="0" indent="0">
              <a:buNone/>
            </a:pPr>
            <a:r>
              <a:rPr lang="es-CO" sz="2400" dirty="0" smtClean="0"/>
              <a:t>El </a:t>
            </a:r>
            <a:r>
              <a:rPr lang="es-CO" sz="2400" dirty="0"/>
              <a:t>Nuevo Testamento enseña que está prohibido para los Cristianos comer comidas ofrecidas a los ídolos. Cuatro veces esta escrito esto en </a:t>
            </a:r>
            <a:r>
              <a:rPr lang="es-CO" sz="2400" dirty="0" smtClean="0"/>
              <a:t>el N. Testamento. </a:t>
            </a:r>
            <a:r>
              <a:rPr lang="es-CO" sz="2400" dirty="0" smtClean="0">
                <a:solidFill>
                  <a:srgbClr val="FF0000"/>
                </a:solidFill>
              </a:rPr>
              <a:t>Hechos 15:20; </a:t>
            </a:r>
            <a:r>
              <a:rPr lang="es-CO" sz="2400" dirty="0">
                <a:solidFill>
                  <a:srgbClr val="FF0000"/>
                </a:solidFill>
              </a:rPr>
              <a:t>21:25; Apoc 2:14, 20 . </a:t>
            </a:r>
            <a:endParaRPr lang="es-CO" sz="2400" dirty="0" smtClean="0">
              <a:solidFill>
                <a:srgbClr val="FF0000"/>
              </a:solidFill>
            </a:endParaRPr>
          </a:p>
          <a:p>
            <a:pPr marL="0" indent="0">
              <a:buNone/>
            </a:pPr>
            <a:endParaRPr lang="es-CO" sz="2400" dirty="0" smtClean="0"/>
          </a:p>
          <a:p>
            <a:pPr marL="0" indent="0">
              <a:buNone/>
            </a:pPr>
            <a:r>
              <a:rPr lang="es-CO" sz="2400" dirty="0" smtClean="0"/>
              <a:t>Pablo </a:t>
            </a:r>
            <a:r>
              <a:rPr lang="es-CO" sz="2400" dirty="0"/>
              <a:t>clarifica el asunto en </a:t>
            </a:r>
            <a:r>
              <a:rPr lang="es-CO" sz="2400" dirty="0">
                <a:solidFill>
                  <a:srgbClr val="FF0000"/>
                </a:solidFill>
              </a:rPr>
              <a:t>1 Cor. </a:t>
            </a:r>
            <a:r>
              <a:rPr lang="es-CO" sz="2400" dirty="0" smtClean="0">
                <a:solidFill>
                  <a:srgbClr val="FF0000"/>
                </a:solidFill>
              </a:rPr>
              <a:t>10:20-21, </a:t>
            </a:r>
            <a:r>
              <a:rPr lang="es-CO" sz="2400" dirty="0" smtClean="0"/>
              <a:t>cuando </a:t>
            </a:r>
            <a:r>
              <a:rPr lang="es-CO" sz="2400" dirty="0"/>
              <a:t>el escribe que “ </a:t>
            </a:r>
            <a:r>
              <a:rPr lang="es-CO" sz="2400" dirty="0">
                <a:latin typeface="Agency FB" pitchFamily="34" charset="0"/>
              </a:rPr>
              <a:t>lo que los gentiles sacrifican, a los demonios lo sacrifican, y no a Dios; y no quiero que vosotros os hagáis partícipes con los demonios. No podéis beber la copa del Señor, y la copa de los demonios; no podéis participar de la mesa del Señor, y de la mesa de los demonios </a:t>
            </a:r>
            <a:r>
              <a:rPr lang="es-CO" sz="2400" dirty="0" smtClean="0"/>
              <a:t>.”</a:t>
            </a:r>
            <a:endParaRPr lang="es-CO" sz="2400" dirty="0"/>
          </a:p>
        </p:txBody>
      </p:sp>
    </p:spTree>
    <p:extLst>
      <p:ext uri="{BB962C8B-B14F-4D97-AF65-F5344CB8AC3E}">
        <p14:creationId xmlns:p14="http://schemas.microsoft.com/office/powerpoint/2010/main" val="1124032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40000"/>
              <a:lumOff val="60000"/>
            </a:schemeClr>
          </a:solidFill>
        </p:spPr>
        <p:txBody>
          <a:bodyPr>
            <a:normAutofit fontScale="77500" lnSpcReduction="20000"/>
          </a:bodyPr>
          <a:lstStyle/>
          <a:p>
            <a:pPr marL="0" indent="0">
              <a:buNone/>
            </a:pPr>
            <a:r>
              <a:rPr lang="es-CO" dirty="0" smtClean="0"/>
              <a:t> En 1 </a:t>
            </a:r>
            <a:r>
              <a:rPr lang="es-CO" dirty="0"/>
              <a:t>Corintios </a:t>
            </a:r>
            <a:r>
              <a:rPr lang="es-CO" dirty="0" smtClean="0"/>
              <a:t>10:27, </a:t>
            </a:r>
            <a:r>
              <a:rPr lang="es-CO" dirty="0"/>
              <a:t>El problema que los </a:t>
            </a:r>
            <a:r>
              <a:rPr lang="es-CO" dirty="0" smtClean="0"/>
              <a:t>cristianos de Corinto </a:t>
            </a:r>
            <a:r>
              <a:rPr lang="es-CO" dirty="0"/>
              <a:t>estaban encarando era este; </a:t>
            </a:r>
            <a:r>
              <a:rPr lang="es-CO" u="sng" dirty="0"/>
              <a:t>ellos no querían comer carne que había sido ofrecida a los ídolos</a:t>
            </a:r>
            <a:r>
              <a:rPr lang="es-CO" dirty="0"/>
              <a:t>. A veces la carne vendida en los mercados públicos provenían de animales que habían sido sacrificados a los ídolos. </a:t>
            </a:r>
            <a:r>
              <a:rPr lang="es-CO" dirty="0" smtClean="0"/>
              <a:t>Por tanto, sería </a:t>
            </a:r>
            <a:r>
              <a:rPr lang="es-CO" dirty="0"/>
              <a:t>difícil sino imposible saber si un corte de res provenía de una res que había sido ofrecida a ídolos. </a:t>
            </a:r>
            <a:endParaRPr lang="es-CO" dirty="0" smtClean="0"/>
          </a:p>
          <a:p>
            <a:pPr marL="0" indent="0">
              <a:buNone/>
            </a:pPr>
            <a:endParaRPr lang="es-CO" b="1" dirty="0" smtClean="0"/>
          </a:p>
          <a:p>
            <a:pPr marL="0" indent="0">
              <a:buNone/>
            </a:pPr>
            <a:r>
              <a:rPr lang="es-CO" b="1" dirty="0" smtClean="0"/>
              <a:t>¿</a:t>
            </a:r>
            <a:r>
              <a:rPr lang="es-CO" b="1" dirty="0"/>
              <a:t>Deberían los Cristianos de Corinto comprar carne en el mercado público, sin saber si esta había sido o no ofrecida a los ídolos? </a:t>
            </a:r>
            <a:endParaRPr lang="es-CO" b="1" dirty="0" smtClean="0"/>
          </a:p>
          <a:p>
            <a:pPr marL="0" indent="0">
              <a:buNone/>
            </a:pPr>
            <a:endParaRPr lang="es-CO" dirty="0" smtClean="0"/>
          </a:p>
          <a:p>
            <a:pPr marL="0" indent="0">
              <a:buNone/>
            </a:pPr>
            <a:r>
              <a:rPr lang="es-CO" dirty="0" smtClean="0"/>
              <a:t>Pablo </a:t>
            </a:r>
            <a:r>
              <a:rPr lang="es-CO" dirty="0"/>
              <a:t>contestó esta pregunta: “ </a:t>
            </a:r>
            <a:r>
              <a:rPr lang="es-CO" dirty="0">
                <a:latin typeface="Agency FB" pitchFamily="34" charset="0"/>
              </a:rPr>
              <a:t>De todo lo que se vende en la carnicería, comed, sin preguntar nada por motivos de conciencia </a:t>
            </a:r>
            <a:r>
              <a:rPr lang="es-CO" dirty="0"/>
              <a:t>;” </a:t>
            </a:r>
            <a:r>
              <a:rPr lang="es-CO" b="1" dirty="0" smtClean="0">
                <a:solidFill>
                  <a:srgbClr val="FF0000"/>
                </a:solidFill>
              </a:rPr>
              <a:t>(1Cor</a:t>
            </a:r>
            <a:r>
              <a:rPr lang="es-CO" b="1" dirty="0">
                <a:solidFill>
                  <a:srgbClr val="FF0000"/>
                </a:solidFill>
              </a:rPr>
              <a:t>. </a:t>
            </a:r>
            <a:r>
              <a:rPr lang="es-CO" b="1" dirty="0" smtClean="0">
                <a:solidFill>
                  <a:srgbClr val="FF0000"/>
                </a:solidFill>
              </a:rPr>
              <a:t>10:25).</a:t>
            </a:r>
            <a:r>
              <a:rPr lang="es-CO" dirty="0" smtClean="0"/>
              <a:t> </a:t>
            </a:r>
            <a:r>
              <a:rPr lang="es-CO" dirty="0"/>
              <a:t>Aparentemente, Pablo daba a entender a los Corintios que una persona era culpable de comer carne ofrecida a los ídolos solamente si sabía que la carne había sido ofrecida a un ídolo</a:t>
            </a:r>
            <a:r>
              <a:rPr lang="es-CO" dirty="0" smtClean="0"/>
              <a:t>.</a:t>
            </a:r>
            <a:endParaRPr lang="es-CO" dirty="0"/>
          </a:p>
        </p:txBody>
      </p:sp>
    </p:spTree>
    <p:extLst>
      <p:ext uri="{BB962C8B-B14F-4D97-AF65-F5344CB8AC3E}">
        <p14:creationId xmlns:p14="http://schemas.microsoft.com/office/powerpoint/2010/main" val="29132162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bg2">
              <a:lumMod val="75000"/>
            </a:schemeClr>
          </a:solidFill>
          <a:effectLst>
            <a:glow rad="228600">
              <a:schemeClr val="accent2">
                <a:satMod val="175000"/>
                <a:alpha val="40000"/>
              </a:schemeClr>
            </a:glow>
          </a:effectLst>
          <a:scene3d>
            <a:camera prst="isometricOffAxis2Left"/>
            <a:lightRig rig="threePt" dir="t"/>
          </a:scene3d>
          <a:sp3d>
            <a:bevelT prst="relaxedInset"/>
          </a:sp3d>
        </p:spPr>
        <p:txBody>
          <a:bodyPr>
            <a:normAutofit/>
          </a:bodyPr>
          <a:lstStyle/>
          <a:p>
            <a:pPr marL="0" indent="0">
              <a:buNone/>
            </a:pPr>
            <a:r>
              <a:rPr lang="es-CO" sz="2800" dirty="0" smtClean="0"/>
              <a:t>Si </a:t>
            </a:r>
            <a:r>
              <a:rPr lang="es-CO" sz="2800" dirty="0"/>
              <a:t>un anfitrión te ofreciera carne y dijese, “</a:t>
            </a:r>
            <a:r>
              <a:rPr lang="es-CO" sz="2800" dirty="0">
                <a:latin typeface="Agency FB" pitchFamily="34" charset="0"/>
              </a:rPr>
              <a:t>Esto fue ofrecido en sacrificio a los ídolos</a:t>
            </a:r>
            <a:r>
              <a:rPr lang="es-CO" sz="2800" dirty="0"/>
              <a:t>,” Pablo dice que el Cristiano “</a:t>
            </a:r>
            <a:r>
              <a:rPr lang="es-CO" sz="2800" dirty="0">
                <a:latin typeface="Agency FB" pitchFamily="34" charset="0"/>
              </a:rPr>
              <a:t>no debe de comerla.</a:t>
            </a:r>
            <a:r>
              <a:rPr lang="es-CO" sz="2800" dirty="0"/>
              <a:t>” </a:t>
            </a:r>
            <a:r>
              <a:rPr lang="es-CO" sz="2800" dirty="0" smtClean="0">
                <a:solidFill>
                  <a:srgbClr val="FF0000"/>
                </a:solidFill>
              </a:rPr>
              <a:t>(1Cor.10:28 ).</a:t>
            </a:r>
          </a:p>
          <a:p>
            <a:pPr marL="400050" lvl="1" indent="0">
              <a:buNone/>
            </a:pPr>
            <a:r>
              <a:rPr lang="es-CO" sz="2400" dirty="0" smtClean="0"/>
              <a:t> </a:t>
            </a:r>
          </a:p>
          <a:p>
            <a:pPr marL="400050" lvl="1" indent="0">
              <a:buNone/>
            </a:pPr>
            <a:r>
              <a:rPr lang="es-CO" sz="2400" dirty="0" smtClean="0"/>
              <a:t>Pero </a:t>
            </a:r>
            <a:r>
              <a:rPr lang="es-CO" sz="2400" dirty="0"/>
              <a:t>si el anfitrión no dice nada, entonces el Cristiano es libre de comer la carne. Es en este contexto que Pablo escribe “ </a:t>
            </a:r>
            <a:r>
              <a:rPr lang="es-CO" sz="2400" dirty="0">
                <a:latin typeface="Agency FB" pitchFamily="34" charset="0"/>
              </a:rPr>
              <a:t>de todo lo que se os ponga delante comed, sin preguntar nada por motivos de conciencia </a:t>
            </a:r>
            <a:r>
              <a:rPr lang="es-CO" sz="2400" dirty="0"/>
              <a:t>.” </a:t>
            </a:r>
            <a:r>
              <a:rPr lang="es-CO" sz="2400" dirty="0" smtClean="0">
                <a:solidFill>
                  <a:srgbClr val="FF0000"/>
                </a:solidFill>
              </a:rPr>
              <a:t>(1Cor.10:27 </a:t>
            </a:r>
            <a:r>
              <a:rPr lang="es-CO" sz="2400" dirty="0">
                <a:solidFill>
                  <a:srgbClr val="FF0000"/>
                </a:solidFill>
              </a:rPr>
              <a:t>). </a:t>
            </a:r>
            <a:endParaRPr lang="es-CO" sz="2400" dirty="0" smtClean="0">
              <a:solidFill>
                <a:srgbClr val="FF0000"/>
              </a:solidFill>
            </a:endParaRPr>
          </a:p>
          <a:p>
            <a:pPr marL="0" indent="0">
              <a:buNone/>
            </a:pPr>
            <a:endParaRPr lang="es-CO" sz="2800" dirty="0" smtClean="0"/>
          </a:p>
          <a:p>
            <a:pPr marL="0" indent="0">
              <a:buNone/>
            </a:pPr>
            <a:r>
              <a:rPr lang="es-CO" sz="2800" dirty="0" smtClean="0"/>
              <a:t>En </a:t>
            </a:r>
            <a:r>
              <a:rPr lang="es-CO" sz="2800" dirty="0"/>
              <a:t>otra palabras, no preguntes si la carne ha sido ofrecida a los ídolos. Sin embargo, esto no significa que no debemos preguntar que clase de animal la carne es.</a:t>
            </a:r>
          </a:p>
        </p:txBody>
      </p:sp>
    </p:spTree>
    <p:extLst>
      <p:ext uri="{BB962C8B-B14F-4D97-AF65-F5344CB8AC3E}">
        <p14:creationId xmlns:p14="http://schemas.microsoft.com/office/powerpoint/2010/main" val="17324603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cene3d>
            <a:camera prst="isometricOffAxis1Right"/>
            <a:lightRig rig="threePt" dir="t"/>
          </a:scene3d>
        </p:spPr>
        <p:txBody>
          <a:bodyPr>
            <a:normAutofit fontScale="77500" lnSpcReduction="20000"/>
          </a:bodyPr>
          <a:lstStyle/>
          <a:p>
            <a:pPr marL="0" indent="0">
              <a:buNone/>
            </a:pPr>
            <a:r>
              <a:rPr lang="es-CO" dirty="0" smtClean="0"/>
              <a:t>Muchos </a:t>
            </a:r>
            <a:r>
              <a:rPr lang="es-CO" dirty="0"/>
              <a:t>Cristianos sinceros creen que las instrucciones de Jesús y Pablo  </a:t>
            </a:r>
            <a:r>
              <a:rPr lang="es-CO" dirty="0" smtClean="0"/>
              <a:t>dadas en </a:t>
            </a:r>
            <a:r>
              <a:rPr lang="es-CO" b="1" dirty="0" smtClean="0">
                <a:solidFill>
                  <a:srgbClr val="FF0000"/>
                </a:solidFill>
              </a:rPr>
              <a:t>Lucas </a:t>
            </a:r>
            <a:r>
              <a:rPr lang="es-CO" b="1" dirty="0">
                <a:solidFill>
                  <a:srgbClr val="FF0000"/>
                </a:solidFill>
              </a:rPr>
              <a:t>10:8 y 1 Corintios </a:t>
            </a:r>
            <a:r>
              <a:rPr lang="es-CO" b="1" dirty="0" smtClean="0">
                <a:solidFill>
                  <a:srgbClr val="FF0000"/>
                </a:solidFill>
              </a:rPr>
              <a:t>10:27, </a:t>
            </a:r>
            <a:r>
              <a:rPr lang="es-CO" dirty="0"/>
              <a:t>de “</a:t>
            </a:r>
            <a:r>
              <a:rPr lang="es-CO" dirty="0">
                <a:latin typeface="Agency FB" pitchFamily="34" charset="0"/>
              </a:rPr>
              <a:t>comer de lo que les ofrezcan</a:t>
            </a:r>
            <a:r>
              <a:rPr lang="es-CO" dirty="0"/>
              <a:t>” significa que un misionero no debe rehusar la comida que un anfitrión le ofrezca, aún si la carne es de un animal inmundo. </a:t>
            </a:r>
            <a:endParaRPr lang="es-CO" dirty="0" smtClean="0"/>
          </a:p>
          <a:p>
            <a:pPr marL="400050" lvl="1" indent="0">
              <a:buNone/>
            </a:pPr>
            <a:endParaRPr lang="es-CO" dirty="0" smtClean="0"/>
          </a:p>
          <a:p>
            <a:pPr marL="400050" lvl="1" indent="0">
              <a:buNone/>
            </a:pPr>
            <a:r>
              <a:rPr lang="es-CO" dirty="0" smtClean="0">
                <a:solidFill>
                  <a:srgbClr val="FF0000"/>
                </a:solidFill>
              </a:rPr>
              <a:t>Rehusarse </a:t>
            </a:r>
            <a:r>
              <a:rPr lang="es-CO" dirty="0">
                <a:solidFill>
                  <a:srgbClr val="FF0000"/>
                </a:solidFill>
              </a:rPr>
              <a:t>a la comida podría insultar al anfitrión e impedir que acepte el evangelio. Otra vez, los Cristianos no piensan en las implicaciones lógicas y conclusión de esta posición. </a:t>
            </a:r>
            <a:endParaRPr lang="es-CO" dirty="0" smtClean="0">
              <a:solidFill>
                <a:srgbClr val="FF0000"/>
              </a:solidFill>
            </a:endParaRPr>
          </a:p>
          <a:p>
            <a:pPr marL="400050" lvl="1" indent="0">
              <a:buNone/>
            </a:pPr>
            <a:r>
              <a:rPr lang="es-CO" dirty="0" smtClean="0">
                <a:solidFill>
                  <a:srgbClr val="FF0000"/>
                </a:solidFill>
              </a:rPr>
              <a:t>Si </a:t>
            </a:r>
            <a:r>
              <a:rPr lang="es-CO" dirty="0">
                <a:solidFill>
                  <a:srgbClr val="FF0000"/>
                </a:solidFill>
              </a:rPr>
              <a:t>es </a:t>
            </a:r>
            <a:r>
              <a:rPr lang="es-CO" dirty="0" smtClean="0">
                <a:solidFill>
                  <a:srgbClr val="FF0000"/>
                </a:solidFill>
              </a:rPr>
              <a:t>permisible </a:t>
            </a:r>
            <a:r>
              <a:rPr lang="es-CO" dirty="0">
                <a:solidFill>
                  <a:srgbClr val="FF0000"/>
                </a:solidFill>
              </a:rPr>
              <a:t>(y actualmente preferible) </a:t>
            </a:r>
            <a:r>
              <a:rPr lang="es-CO" dirty="0" smtClean="0">
                <a:solidFill>
                  <a:srgbClr val="FF0000"/>
                </a:solidFill>
              </a:rPr>
              <a:t>conscientemente </a:t>
            </a:r>
            <a:r>
              <a:rPr lang="es-CO" dirty="0">
                <a:solidFill>
                  <a:srgbClr val="FF0000"/>
                </a:solidFill>
              </a:rPr>
              <a:t>desobedecer las leyes dietéticas de Dios para evitar ofender al anfitrión, entonces ¿</a:t>
            </a:r>
            <a:r>
              <a:rPr lang="es-CO" b="1" u="sng" dirty="0">
                <a:solidFill>
                  <a:srgbClr val="FF0000"/>
                </a:solidFill>
              </a:rPr>
              <a:t>por qué no es </a:t>
            </a:r>
            <a:r>
              <a:rPr lang="es-CO" b="1" u="sng" dirty="0" smtClean="0">
                <a:solidFill>
                  <a:srgbClr val="FF0000"/>
                </a:solidFill>
              </a:rPr>
              <a:t>permisible </a:t>
            </a:r>
            <a:r>
              <a:rPr lang="es-CO" b="1" u="sng" dirty="0">
                <a:solidFill>
                  <a:srgbClr val="FF0000"/>
                </a:solidFill>
              </a:rPr>
              <a:t>(o preferible) desobedecer otras leyes divinas para evitar ofender al anfitrión</a:t>
            </a:r>
            <a:r>
              <a:rPr lang="es-CO" dirty="0">
                <a:solidFill>
                  <a:srgbClr val="FF0000"/>
                </a:solidFill>
              </a:rPr>
              <a:t>? </a:t>
            </a:r>
            <a:endParaRPr lang="es-CO" dirty="0" smtClean="0">
              <a:solidFill>
                <a:srgbClr val="FF0000"/>
              </a:solidFill>
            </a:endParaRPr>
          </a:p>
          <a:p>
            <a:pPr marL="0" indent="0">
              <a:buNone/>
            </a:pPr>
            <a:endParaRPr lang="es-CO" dirty="0" smtClean="0"/>
          </a:p>
          <a:p>
            <a:pPr marL="0" indent="0">
              <a:buNone/>
            </a:pPr>
            <a:r>
              <a:rPr lang="es-CO" dirty="0" smtClean="0"/>
              <a:t>En </a:t>
            </a:r>
            <a:r>
              <a:rPr lang="es-CO" dirty="0"/>
              <a:t>algunas culturas un hombre muestra su hospitalidad permitiendo que su invitado duerma con la esposa del anfitrión. Si el invitado se </a:t>
            </a:r>
            <a:r>
              <a:rPr lang="es-CO" dirty="0" smtClean="0"/>
              <a:t>rehúsa, </a:t>
            </a:r>
            <a:r>
              <a:rPr lang="es-CO" dirty="0"/>
              <a:t>esto es considerado un gran insulto para el anfitrión y su esposa</a:t>
            </a:r>
            <a:r>
              <a:rPr lang="es-CO" dirty="0" smtClean="0"/>
              <a:t>. Ver el ejemplo de José en Egipto </a:t>
            </a:r>
            <a:r>
              <a:rPr lang="es-CO" b="1" dirty="0" smtClean="0">
                <a:solidFill>
                  <a:srgbClr val="FF0000"/>
                </a:solidFill>
              </a:rPr>
              <a:t>(Gén.39.7-10).</a:t>
            </a:r>
            <a:endParaRPr lang="es-CO" b="1" dirty="0">
              <a:solidFill>
                <a:srgbClr val="FF0000"/>
              </a:solidFill>
            </a:endParaRPr>
          </a:p>
        </p:txBody>
      </p:sp>
    </p:spTree>
    <p:extLst>
      <p:ext uri="{BB962C8B-B14F-4D97-AF65-F5344CB8AC3E}">
        <p14:creationId xmlns:p14="http://schemas.microsoft.com/office/powerpoint/2010/main" val="18862492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p:spPr>
        <p:txBody>
          <a:bodyPr>
            <a:normAutofit fontScale="77500" lnSpcReduction="20000"/>
          </a:bodyPr>
          <a:lstStyle/>
          <a:p>
            <a:pPr marL="400050" lvl="1" indent="0">
              <a:buNone/>
            </a:pPr>
            <a:r>
              <a:rPr lang="es-CO" sz="3400" dirty="0" smtClean="0">
                <a:solidFill>
                  <a:srgbClr val="FF0000"/>
                </a:solidFill>
              </a:rPr>
              <a:t>En </a:t>
            </a:r>
            <a:r>
              <a:rPr lang="es-CO" sz="3400" dirty="0">
                <a:solidFill>
                  <a:srgbClr val="FF0000"/>
                </a:solidFill>
              </a:rPr>
              <a:t>otras culturas es un insulto si el invitado se </a:t>
            </a:r>
            <a:r>
              <a:rPr lang="es-CO" sz="3400" dirty="0" smtClean="0">
                <a:solidFill>
                  <a:srgbClr val="FF0000"/>
                </a:solidFill>
              </a:rPr>
              <a:t>rehúsa </a:t>
            </a:r>
            <a:r>
              <a:rPr lang="es-CO" sz="3400" dirty="0">
                <a:solidFill>
                  <a:srgbClr val="FF0000"/>
                </a:solidFill>
              </a:rPr>
              <a:t>a emborracharse con el anfitrión. </a:t>
            </a:r>
            <a:endParaRPr lang="es-CO" sz="3400" dirty="0" smtClean="0">
              <a:solidFill>
                <a:srgbClr val="FF0000"/>
              </a:solidFill>
            </a:endParaRPr>
          </a:p>
          <a:p>
            <a:pPr marL="400050" lvl="1" indent="0">
              <a:buNone/>
            </a:pPr>
            <a:r>
              <a:rPr lang="es-CO" sz="3400" dirty="0" smtClean="0">
                <a:solidFill>
                  <a:srgbClr val="FF0000"/>
                </a:solidFill>
              </a:rPr>
              <a:t>En </a:t>
            </a:r>
            <a:r>
              <a:rPr lang="es-CO" sz="3400" dirty="0">
                <a:solidFill>
                  <a:srgbClr val="FF0000"/>
                </a:solidFill>
              </a:rPr>
              <a:t>la cultura de la droga es un insulto rehusarse a endrogarse con el anfitrión. Nuestra tranquila y humilde obediencia a los mandamientos de Dios a veces ofenderán a personas que son ignorantes de los mandamientos de Dios. Ofender a las personas es uno de los efectos secundarios de la obediencia a Dios</a:t>
            </a:r>
            <a:r>
              <a:rPr lang="es-CO" sz="3400" dirty="0" smtClean="0">
                <a:solidFill>
                  <a:srgbClr val="FF0000"/>
                </a:solidFill>
              </a:rPr>
              <a:t>. </a:t>
            </a:r>
            <a:endParaRPr lang="es-CO" sz="3400" dirty="0">
              <a:solidFill>
                <a:srgbClr val="FF0000"/>
              </a:solidFill>
            </a:endParaRPr>
          </a:p>
          <a:p>
            <a:pPr marL="0" indent="0">
              <a:buNone/>
            </a:pPr>
            <a:endParaRPr lang="es-CO" dirty="0" smtClean="0"/>
          </a:p>
          <a:p>
            <a:pPr marL="0" indent="0">
              <a:buNone/>
            </a:pPr>
            <a:r>
              <a:rPr lang="es-CO" sz="3400" b="1" dirty="0" smtClean="0">
                <a:solidFill>
                  <a:srgbClr val="FF0000"/>
                </a:solidFill>
              </a:rPr>
              <a:t>Isaías 65:2-3,4.</a:t>
            </a:r>
          </a:p>
          <a:p>
            <a:pPr marL="0" indent="0">
              <a:buNone/>
            </a:pPr>
            <a:r>
              <a:rPr lang="es-CO" sz="3600" dirty="0" smtClean="0"/>
              <a:t>«</a:t>
            </a:r>
            <a:r>
              <a:rPr lang="es-CO" sz="3600" dirty="0" smtClean="0">
                <a:latin typeface="Agency FB" pitchFamily="34" charset="0"/>
              </a:rPr>
              <a:t>Extendí </a:t>
            </a:r>
            <a:r>
              <a:rPr lang="es-CO" sz="3600" dirty="0">
                <a:latin typeface="Agency FB" pitchFamily="34" charset="0"/>
              </a:rPr>
              <a:t>mis manos todo el día a pueblo rebelde, el cual anda por camino no bueno, en pos de sus pensamientos; pueblo que en mi rostro me provoca de continuo a ira, sacrificando en huertos, y quemando incienso sobre </a:t>
            </a:r>
            <a:r>
              <a:rPr lang="es-CO" sz="3600" dirty="0" smtClean="0">
                <a:latin typeface="Agency FB" pitchFamily="34" charset="0"/>
              </a:rPr>
              <a:t>ladrillos</a:t>
            </a:r>
            <a:r>
              <a:rPr lang="es-CO" sz="3600" dirty="0" smtClean="0"/>
              <a:t>». Verso 4, “</a:t>
            </a:r>
            <a:r>
              <a:rPr lang="es-CO" sz="3600" dirty="0" smtClean="0">
                <a:latin typeface="Agency FB" pitchFamily="34" charset="0"/>
              </a:rPr>
              <a:t>que </a:t>
            </a:r>
            <a:r>
              <a:rPr lang="es-CO" sz="3600" dirty="0">
                <a:latin typeface="Agency FB" pitchFamily="34" charset="0"/>
              </a:rPr>
              <a:t>se quedan en los sepulcros, y en lugares escondidos pasan la noche; que comen carne de cerdo, y en sus ollas hay caldo de cosas </a:t>
            </a:r>
            <a:r>
              <a:rPr lang="es-CO" sz="3600" dirty="0" smtClean="0">
                <a:latin typeface="Agency FB" pitchFamily="34" charset="0"/>
              </a:rPr>
              <a:t>inmundas</a:t>
            </a:r>
            <a:r>
              <a:rPr lang="es-CO" sz="3600" dirty="0" smtClean="0"/>
              <a:t>”.</a:t>
            </a:r>
            <a:endParaRPr lang="es-CO" sz="3600" dirty="0"/>
          </a:p>
          <a:p>
            <a:endParaRPr lang="es-CO" dirty="0"/>
          </a:p>
        </p:txBody>
      </p:sp>
    </p:spTree>
    <p:extLst>
      <p:ext uri="{BB962C8B-B14F-4D97-AF65-F5344CB8AC3E}">
        <p14:creationId xmlns:p14="http://schemas.microsoft.com/office/powerpoint/2010/main" val="37355408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bg2">
              <a:lumMod val="90000"/>
            </a:schemeClr>
          </a:solidFill>
          <a:effectLst>
            <a:glow rad="228600">
              <a:schemeClr val="accent2">
                <a:satMod val="175000"/>
                <a:alpha val="40000"/>
              </a:schemeClr>
            </a:glow>
          </a:effectLst>
          <a:scene3d>
            <a:camera prst="isometricOffAxis1Right"/>
            <a:lightRig rig="threePt" dir="t"/>
          </a:scene3d>
          <a:sp3d>
            <a:bevelT w="152400" h="50800" prst="softRound"/>
          </a:sp3d>
        </p:spPr>
        <p:txBody>
          <a:bodyPr>
            <a:noAutofit/>
          </a:bodyPr>
          <a:lstStyle/>
          <a:p>
            <a:pPr marL="0" indent="0">
              <a:buNone/>
            </a:pPr>
            <a:r>
              <a:rPr lang="es-CO" sz="2400" dirty="0" smtClean="0"/>
              <a:t>Pero </a:t>
            </a:r>
            <a:r>
              <a:rPr lang="es-CO" sz="2400" dirty="0"/>
              <a:t>alguno objetará diciendo “¡</a:t>
            </a:r>
            <a:r>
              <a:rPr lang="es-CO" sz="2400" dirty="0">
                <a:latin typeface="Agency FB" pitchFamily="34" charset="0"/>
              </a:rPr>
              <a:t>pero eso no es hablando de los gentiles! ¡Ese verso está hablando de Israel</a:t>
            </a:r>
            <a:r>
              <a:rPr lang="es-CO" sz="2400" dirty="0"/>
              <a:t>! </a:t>
            </a:r>
            <a:endParaRPr lang="es-CO" sz="2400" dirty="0" smtClean="0"/>
          </a:p>
          <a:p>
            <a:pPr marL="400050" lvl="1" indent="0">
              <a:buNone/>
            </a:pPr>
            <a:endParaRPr lang="es-CO" sz="2400" dirty="0" smtClean="0"/>
          </a:p>
          <a:p>
            <a:pPr marL="400050" lvl="1" indent="0">
              <a:buNone/>
            </a:pPr>
            <a:r>
              <a:rPr lang="es-CO" sz="2400" dirty="0" smtClean="0"/>
              <a:t>Pablo </a:t>
            </a:r>
            <a:r>
              <a:rPr lang="es-CO" sz="2400" dirty="0"/>
              <a:t>dice </a:t>
            </a:r>
            <a:r>
              <a:rPr lang="es-CO" sz="2400" dirty="0" smtClean="0"/>
              <a:t>en </a:t>
            </a:r>
            <a:r>
              <a:rPr lang="es-CO" sz="2400" dirty="0">
                <a:solidFill>
                  <a:srgbClr val="FF0000"/>
                </a:solidFill>
              </a:rPr>
              <a:t>Romanos </a:t>
            </a:r>
            <a:r>
              <a:rPr lang="es-CO" sz="2400" dirty="0" smtClean="0">
                <a:solidFill>
                  <a:srgbClr val="FF0000"/>
                </a:solidFill>
              </a:rPr>
              <a:t>11:17</a:t>
            </a:r>
            <a:r>
              <a:rPr lang="es-CO" sz="2400" dirty="0" smtClean="0"/>
              <a:t>, que </a:t>
            </a:r>
            <a:r>
              <a:rPr lang="es-CO" sz="2400" dirty="0"/>
              <a:t>los gentiles </a:t>
            </a:r>
            <a:r>
              <a:rPr lang="es-CO" sz="2400" dirty="0" smtClean="0"/>
              <a:t>que creen </a:t>
            </a:r>
            <a:r>
              <a:rPr lang="es-CO" sz="2400" dirty="0"/>
              <a:t>en el Mesías son injertados dentro de Israel. </a:t>
            </a:r>
            <a:endParaRPr lang="es-CO" sz="2400" dirty="0" smtClean="0"/>
          </a:p>
          <a:p>
            <a:pPr marL="400050" lvl="1" indent="0">
              <a:buNone/>
            </a:pPr>
            <a:r>
              <a:rPr lang="es-CO" sz="2400" dirty="0" smtClean="0"/>
              <a:t>También </a:t>
            </a:r>
            <a:r>
              <a:rPr lang="es-CO" sz="2400" dirty="0"/>
              <a:t>dice que los gentiles son hechos conciudadanos de Israel </a:t>
            </a:r>
            <a:r>
              <a:rPr lang="es-CO" sz="2400" dirty="0" smtClean="0">
                <a:solidFill>
                  <a:srgbClr val="FF0000"/>
                </a:solidFill>
              </a:rPr>
              <a:t>(Efesios 2:11-13). </a:t>
            </a:r>
          </a:p>
          <a:p>
            <a:pPr marL="0" indent="0">
              <a:buNone/>
            </a:pPr>
            <a:endParaRPr lang="es-CO" sz="2800" dirty="0" smtClean="0"/>
          </a:p>
          <a:p>
            <a:pPr marL="0" indent="0">
              <a:buNone/>
            </a:pPr>
            <a:r>
              <a:rPr lang="es-CO" sz="2400" dirty="0" smtClean="0"/>
              <a:t>El </a:t>
            </a:r>
            <a:r>
              <a:rPr lang="es-CO" sz="2400" dirty="0"/>
              <a:t>contexto de la profecía de Isaías es </a:t>
            </a:r>
            <a:r>
              <a:rPr lang="es-CO" sz="2400" u="sng" dirty="0"/>
              <a:t>después</a:t>
            </a:r>
            <a:r>
              <a:rPr lang="es-CO" sz="2400" dirty="0"/>
              <a:t> que los gentiles han sido injertados y hechos parte de Israel. Por lo tanto estas palabras no son </a:t>
            </a:r>
            <a:r>
              <a:rPr lang="es-CO" sz="2400" dirty="0" smtClean="0"/>
              <a:t>dirigidas </a:t>
            </a:r>
            <a:r>
              <a:rPr lang="es-CO" sz="2400" dirty="0"/>
              <a:t>solamente a los judíos. Ellas están también dirigidas a los Cristianos no judíos viviendo bajo el Nuevo Pacto, porque estos </a:t>
            </a:r>
            <a:r>
              <a:rPr lang="es-CO" sz="2400" dirty="0" smtClean="0"/>
              <a:t>gentiles al convertirse en Cristianos </a:t>
            </a:r>
            <a:r>
              <a:rPr lang="es-CO" sz="2400" dirty="0"/>
              <a:t>son injertados a Israel.</a:t>
            </a:r>
          </a:p>
        </p:txBody>
      </p:sp>
    </p:spTree>
    <p:extLst>
      <p:ext uri="{BB962C8B-B14F-4D97-AF65-F5344CB8AC3E}">
        <p14:creationId xmlns:p14="http://schemas.microsoft.com/office/powerpoint/2010/main" val="36100917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619873844"/>
              </p:ext>
            </p:extLst>
          </p:nvPr>
        </p:nvGraphicFramePr>
        <p:xfrm>
          <a:off x="457200" y="404664"/>
          <a:ext cx="4906888"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2120" y="332656"/>
            <a:ext cx="322895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70179" y="2996952"/>
            <a:ext cx="322895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5148063" y="5491938"/>
            <a:ext cx="4013871" cy="1015663"/>
          </a:xfrm>
          <a:prstGeom prst="rect">
            <a:avLst/>
          </a:prstGeom>
          <a:solidFill>
            <a:schemeClr val="bg2">
              <a:lumMod val="90000"/>
            </a:schemeClr>
          </a:solidFill>
        </p:spPr>
        <p:txBody>
          <a:bodyPr wrap="square">
            <a:spAutoFit/>
          </a:bodyPr>
          <a:lstStyle/>
          <a:p>
            <a:pPr algn="ctr"/>
            <a:r>
              <a:rPr lang="es-CO" sz="2000" b="1" dirty="0"/>
              <a:t>No vale la pena, desobedecer los mandamientos de Dios por un momento de </a:t>
            </a:r>
            <a:r>
              <a:rPr lang="es-CO" sz="2000" b="1" dirty="0" smtClean="0"/>
              <a:t>placer.</a:t>
            </a:r>
            <a:endParaRPr lang="es-CO" sz="2000" b="1" dirty="0"/>
          </a:p>
        </p:txBody>
      </p:sp>
    </p:spTree>
    <p:extLst>
      <p:ext uri="{BB962C8B-B14F-4D97-AF65-F5344CB8AC3E}">
        <p14:creationId xmlns:p14="http://schemas.microsoft.com/office/powerpoint/2010/main" val="36023781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par>
                                <p:cTn id="10" presetID="53" presetClass="entr" presetSubtype="16" fill="hold" nodeType="withEffect">
                                  <p:stCondLst>
                                    <p:cond delay="0"/>
                                  </p:stCondLst>
                                  <p:childTnLst>
                                    <p:set>
                                      <p:cBhvr>
                                        <p:cTn id="11" dur="1" fill="hold">
                                          <p:stCondLst>
                                            <p:cond delay="0"/>
                                          </p:stCondLst>
                                        </p:cTn>
                                        <p:tgtEl>
                                          <p:spTgt spid="1027"/>
                                        </p:tgtEl>
                                        <p:attrNameLst>
                                          <p:attrName>style.visibility</p:attrName>
                                        </p:attrNameLst>
                                      </p:cBhvr>
                                      <p:to>
                                        <p:strVal val="visible"/>
                                      </p:to>
                                    </p:set>
                                    <p:anim calcmode="lin" valueType="num">
                                      <p:cBhvr>
                                        <p:cTn id="12" dur="500" fill="hold"/>
                                        <p:tgtEl>
                                          <p:spTgt spid="1027"/>
                                        </p:tgtEl>
                                        <p:attrNameLst>
                                          <p:attrName>ppt_w</p:attrName>
                                        </p:attrNameLst>
                                      </p:cBhvr>
                                      <p:tavLst>
                                        <p:tav tm="0">
                                          <p:val>
                                            <p:fltVal val="0"/>
                                          </p:val>
                                        </p:tav>
                                        <p:tav tm="100000">
                                          <p:val>
                                            <p:strVal val="#ppt_w"/>
                                          </p:val>
                                        </p:tav>
                                      </p:tavLst>
                                    </p:anim>
                                    <p:anim calcmode="lin" valueType="num">
                                      <p:cBhvr>
                                        <p:cTn id="13" dur="500" fill="hold"/>
                                        <p:tgtEl>
                                          <p:spTgt spid="1027"/>
                                        </p:tgtEl>
                                        <p:attrNameLst>
                                          <p:attrName>ppt_h</p:attrName>
                                        </p:attrNameLst>
                                      </p:cBhvr>
                                      <p:tavLst>
                                        <p:tav tm="0">
                                          <p:val>
                                            <p:fltVal val="0"/>
                                          </p:val>
                                        </p:tav>
                                        <p:tav tm="100000">
                                          <p:val>
                                            <p:strVal val="#ppt_h"/>
                                          </p:val>
                                        </p:tav>
                                      </p:tavLst>
                                    </p:anim>
                                    <p:animEffect transition="in" filter="fade">
                                      <p:cBhvr>
                                        <p:cTn id="14" dur="500"/>
                                        <p:tgtEl>
                                          <p:spTgt spid="102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81316188"/>
              </p:ext>
            </p:extLst>
          </p:nvPr>
        </p:nvGraphicFramePr>
        <p:xfrm>
          <a:off x="457200" y="404664"/>
          <a:ext cx="4186808"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692696"/>
            <a:ext cx="360040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88024" y="3356992"/>
            <a:ext cx="4176464" cy="296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4192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2000"/>
                                        <p:tgtEl>
                                          <p:spTgt spid="2051"/>
                                        </p:tgtEl>
                                      </p:cBhvr>
                                    </p:animEffect>
                                    <p:anim calcmode="lin" valueType="num">
                                      <p:cBhvr>
                                        <p:cTn id="13" dur="2000" fill="hold"/>
                                        <p:tgtEl>
                                          <p:spTgt spid="2051"/>
                                        </p:tgtEl>
                                        <p:attrNameLst>
                                          <p:attrName>ppt_w</p:attrName>
                                        </p:attrNameLst>
                                      </p:cBhvr>
                                      <p:tavLst>
                                        <p:tav tm="0" fmla="#ppt_w*sin(2.5*pi*$)">
                                          <p:val>
                                            <p:fltVal val="0"/>
                                          </p:val>
                                        </p:tav>
                                        <p:tav tm="100000">
                                          <p:val>
                                            <p:fltVal val="1"/>
                                          </p:val>
                                        </p:tav>
                                      </p:tavLst>
                                    </p:anim>
                                    <p:anim calcmode="lin" valueType="num">
                                      <p:cBhvr>
                                        <p:cTn id="14" dur="2000" fill="hold"/>
                                        <p:tgtEl>
                                          <p:spTgt spid="20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isometricOffAxis1Right"/>
            <a:lightRig rig="threePt" dir="t"/>
          </a:scene3d>
          <a:sp3d>
            <a:bevelT prst="angle"/>
          </a:sp3d>
        </p:spPr>
        <p:txBody>
          <a:bodyPr>
            <a:normAutofit/>
          </a:bodyPr>
          <a:lstStyle/>
          <a:p>
            <a:r>
              <a:rPr lang="es-CO" sz="6600" b="1" dirty="0"/>
              <a:t>Conclusión</a:t>
            </a:r>
          </a:p>
        </p:txBody>
      </p:sp>
      <p:sp>
        <p:nvSpPr>
          <p:cNvPr id="3" name="2 Marcador de contenido"/>
          <p:cNvSpPr>
            <a:spLocks noGrp="1"/>
          </p:cNvSpPr>
          <p:nvPr>
            <p:ph idx="1"/>
          </p:nvPr>
        </p:nvSpPr>
        <p:spPr>
          <a:xfrm>
            <a:off x="467544" y="2060848"/>
            <a:ext cx="8229600" cy="4525963"/>
          </a:xfrm>
          <a:solidFill>
            <a:schemeClr val="accent3">
              <a:lumMod val="20000"/>
              <a:lumOff val="80000"/>
            </a:schemeClr>
          </a:solidFill>
          <a:scene3d>
            <a:camera prst="isometricOffAxis1Right"/>
            <a:lightRig rig="threePt" dir="t"/>
          </a:scene3d>
          <a:sp3d>
            <a:bevelT w="139700" h="139700" prst="divot"/>
          </a:sp3d>
        </p:spPr>
        <p:txBody>
          <a:bodyPr>
            <a:normAutofit fontScale="92500" lnSpcReduction="20000"/>
          </a:bodyPr>
          <a:lstStyle/>
          <a:p>
            <a:pPr marL="0" indent="0" algn="ctr">
              <a:buNone/>
            </a:pPr>
            <a:r>
              <a:rPr lang="es-CO" sz="2800" dirty="0"/>
              <a:t>A</a:t>
            </a:r>
            <a:r>
              <a:rPr lang="es-CO" sz="2800" dirty="0" smtClean="0"/>
              <a:t>ntes </a:t>
            </a:r>
            <a:r>
              <a:rPr lang="es-CO" sz="2800" dirty="0"/>
              <a:t>que el Señor destruya a estos que </a:t>
            </a:r>
            <a:r>
              <a:rPr lang="es-CO" sz="2800" dirty="0" smtClean="0"/>
              <a:t> «</a:t>
            </a:r>
            <a:r>
              <a:rPr lang="es-CO" sz="2800" dirty="0" smtClean="0">
                <a:latin typeface="Agency FB" pitchFamily="34" charset="0"/>
              </a:rPr>
              <a:t>comen </a:t>
            </a:r>
            <a:r>
              <a:rPr lang="es-CO" sz="2800" dirty="0">
                <a:latin typeface="Agency FB" pitchFamily="34" charset="0"/>
              </a:rPr>
              <a:t>carne de cerdo y abominación y ratón </a:t>
            </a:r>
            <a:r>
              <a:rPr lang="es-CO" sz="2800" dirty="0" smtClean="0">
                <a:latin typeface="Agency FB" pitchFamily="34" charset="0"/>
              </a:rPr>
              <a:t>como lo dice en</a:t>
            </a:r>
            <a:r>
              <a:rPr lang="es-CO" sz="2800" dirty="0" smtClean="0"/>
              <a:t>» </a:t>
            </a:r>
            <a:r>
              <a:rPr lang="es-CO" sz="2800" dirty="0" smtClean="0">
                <a:solidFill>
                  <a:srgbClr val="FF0000"/>
                </a:solidFill>
              </a:rPr>
              <a:t>(Isaías 66:17). </a:t>
            </a:r>
            <a:r>
              <a:rPr lang="es-CO" sz="2800" dirty="0"/>
              <a:t>El hará claro a aquellos quienes verdaderamente lo aman que las leyes dietéticas aún son válidas y son para nuestro bienestar y salud. </a:t>
            </a:r>
            <a:endParaRPr lang="es-CO" sz="2800" dirty="0" smtClean="0"/>
          </a:p>
          <a:p>
            <a:pPr marL="0" indent="0" algn="ctr">
              <a:buNone/>
            </a:pPr>
            <a:endParaRPr lang="es-CO" sz="2800" dirty="0" smtClean="0"/>
          </a:p>
          <a:p>
            <a:pPr marL="0" indent="0" algn="ctr">
              <a:buNone/>
            </a:pPr>
            <a:r>
              <a:rPr lang="es-CO" sz="2800" dirty="0" smtClean="0"/>
              <a:t>Es </a:t>
            </a:r>
            <a:r>
              <a:rPr lang="es-CO" sz="2800" dirty="0"/>
              <a:t>mi oración que este </a:t>
            </a:r>
            <a:r>
              <a:rPr lang="es-CO" sz="2800" dirty="0" smtClean="0"/>
              <a:t>tema </a:t>
            </a:r>
            <a:r>
              <a:rPr lang="es-CO" sz="2800" dirty="0"/>
              <a:t>será </a:t>
            </a:r>
            <a:r>
              <a:rPr lang="es-CO" sz="2800" dirty="0" smtClean="0"/>
              <a:t>de orientación y  </a:t>
            </a:r>
            <a:r>
              <a:rPr lang="es-CO" sz="2800" dirty="0"/>
              <a:t>ayudar a abrir los ojos de aquellos quienes verdaderamente lo aman</a:t>
            </a:r>
            <a:r>
              <a:rPr lang="es-CO" sz="2800" dirty="0" smtClean="0"/>
              <a:t>.</a:t>
            </a:r>
          </a:p>
          <a:p>
            <a:pPr marL="0" indent="0" algn="ctr">
              <a:buNone/>
            </a:pPr>
            <a:r>
              <a:rPr lang="es-CO" sz="2800" dirty="0"/>
              <a:t>Porque la ley de Moisés se viene enseñando en las </a:t>
            </a:r>
            <a:r>
              <a:rPr lang="es-CO" sz="2800" dirty="0" smtClean="0"/>
              <a:t>iglesias de </a:t>
            </a:r>
            <a:r>
              <a:rPr lang="es-CO" sz="2800" dirty="0"/>
              <a:t>cada ciudad todos los días de descanso desde hace muchos años. </a:t>
            </a:r>
            <a:r>
              <a:rPr lang="es-CO" sz="2800" dirty="0" smtClean="0"/>
              <a:t>Como se hacia en los tiempos apostólicos. Ver </a:t>
            </a:r>
            <a:r>
              <a:rPr lang="es-CO" sz="2800" dirty="0" smtClean="0">
                <a:solidFill>
                  <a:srgbClr val="FF0000"/>
                </a:solidFill>
              </a:rPr>
              <a:t>(Hechos 15:21)</a:t>
            </a:r>
            <a:endParaRPr lang="es-CO" sz="2800" dirty="0">
              <a:solidFill>
                <a:srgbClr val="FF0000"/>
              </a:solidFill>
            </a:endParaRPr>
          </a:p>
          <a:p>
            <a:pPr marL="0" indent="0" algn="ctr">
              <a:buNone/>
            </a:pPr>
            <a:endParaRPr lang="es-CO" sz="2800" dirty="0"/>
          </a:p>
          <a:p>
            <a:endParaRPr lang="es-CO" sz="2800" dirty="0"/>
          </a:p>
        </p:txBody>
      </p:sp>
    </p:spTree>
    <p:extLst>
      <p:ext uri="{BB962C8B-B14F-4D97-AF65-F5344CB8AC3E}">
        <p14:creationId xmlns:p14="http://schemas.microsoft.com/office/powerpoint/2010/main" val="34473759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1761</TotalTime>
  <Words>5763</Words>
  <Application>Microsoft Office PowerPoint</Application>
  <PresentationFormat>Presentación en pantalla (4:3)</PresentationFormat>
  <Paragraphs>216</Paragraphs>
  <Slides>48</Slides>
  <Notes>0</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Tema de Office</vt:lpstr>
      <vt:lpstr>LAS LEYES DIETETICAS</vt:lpstr>
      <vt:lpstr>LAS LEYES DIETETICAS</vt:lpstr>
      <vt:lpstr>¿Cuál fue el régimen establecido por Dios desde la creación? </vt:lpstr>
      <vt:lpstr>Presentación de PowerPoint</vt:lpstr>
      <vt:lpstr>Presentación de PowerPoint</vt:lpstr>
      <vt:lpstr>Presentación de PowerPoint</vt:lpstr>
      <vt:lpstr>«Esta es la ley acerca de los animales, de las aves, de todo ser acuático y de todo reptil; para que distingáis entre lo puro y lo impuro, entre los animales que se pueden comer y los que no se pueden comer» (Lev.11:46,47). . </vt:lpstr>
      <vt:lpstr>Presentación de PowerPoint</vt:lpstr>
      <vt:lpstr>Dolor producido por la tenía, o solitaria, como consecuencia de la ingesta de carne de cerdo.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LEYES DIETETICAS</dc:title>
  <dc:creator>FAMILIA FIERRO CH</dc:creator>
  <cp:lastModifiedBy>HUMBERTO</cp:lastModifiedBy>
  <cp:revision>192</cp:revision>
  <dcterms:created xsi:type="dcterms:W3CDTF">2013-05-30T12:09:52Z</dcterms:created>
  <dcterms:modified xsi:type="dcterms:W3CDTF">2015-11-06T14:10:33Z</dcterms:modified>
</cp:coreProperties>
</file>